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x="18288000" cy="10287000"/>
  <p:notesSz cx="6858000" cy="9144000"/>
  <p:embeddedFontLst>
    <p:embeddedFont>
      <p:font typeface="Montserrat Bold" charset="1" panose="00000800000000000000"/>
      <p:regular r:id="rId36"/>
    </p:embeddedFont>
    <p:embeddedFont>
      <p:font typeface="Montserrat" charset="1" panose="00000500000000000000"/>
      <p:regular r:id="rId37"/>
    </p:embeddedFont>
    <p:embeddedFont>
      <p:font typeface="Montserrat Bold Italics" charset="1" panose="00000800000000000000"/>
      <p:regular r:id="rId38"/>
    </p:embeddedFont>
    <p:embeddedFont>
      <p:font typeface="Montserrat Italics" charset="1" panose="00000500000000000000"/>
      <p:regular r:id="rId39"/>
    </p:embeddedFont>
    <p:embeddedFont>
      <p:font typeface="Roboto Bold" charset="1" panose="020000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4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4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4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4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67131" y="3752521"/>
            <a:ext cx="14720569" cy="2628900"/>
          </a:xfrm>
          <a:prstGeom prst="rect">
            <a:avLst/>
          </a:prstGeom>
        </p:spPr>
        <p:txBody>
          <a:bodyPr anchor="t" rtlCol="false" tIns="0" lIns="0" bIns="0" rIns="0">
            <a:spAutoFit/>
          </a:bodyPr>
          <a:lstStyle/>
          <a:p>
            <a:pPr algn="l">
              <a:lnSpc>
                <a:spcPts val="10500"/>
              </a:lnSpc>
              <a:spcBef>
                <a:spcPct val="0"/>
              </a:spcBef>
            </a:pPr>
            <a:r>
              <a:rPr lang="en-US" sz="7500">
                <a:solidFill>
                  <a:srgbClr val="000000"/>
                </a:solidFill>
                <a:latin typeface="Montserrat Bold"/>
              </a:rPr>
              <a:t>Statistical ML for Restaurants Income/Rating</a:t>
            </a:r>
          </a:p>
        </p:txBody>
      </p:sp>
      <p:grpSp>
        <p:nvGrpSpPr>
          <p:cNvPr name="Group 7" id="7"/>
          <p:cNvGrpSpPr/>
          <p:nvPr/>
        </p:nvGrpSpPr>
        <p:grpSpPr>
          <a:xfrm rot="0">
            <a:off x="14778711" y="7667323"/>
            <a:ext cx="1578921" cy="157892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367131" y="7227854"/>
            <a:ext cx="10004830" cy="554635"/>
          </a:xfrm>
          <a:prstGeom prst="rect">
            <a:avLst/>
          </a:prstGeom>
        </p:spPr>
        <p:txBody>
          <a:bodyPr anchor="t" rtlCol="false" tIns="0" lIns="0" bIns="0" rIns="0">
            <a:spAutoFit/>
          </a:bodyPr>
          <a:lstStyle/>
          <a:p>
            <a:pPr algn="l">
              <a:lnSpc>
                <a:spcPts val="4632"/>
              </a:lnSpc>
              <a:spcBef>
                <a:spcPct val="0"/>
              </a:spcBef>
            </a:pPr>
            <a:r>
              <a:rPr lang="en-US" sz="3308">
                <a:solidFill>
                  <a:srgbClr val="000000"/>
                </a:solidFill>
                <a:latin typeface="Montserrat"/>
              </a:rPr>
              <a:t>Presented by R. Galicia and N. Da Silva</a:t>
            </a:r>
          </a:p>
        </p:txBody>
      </p:sp>
      <p:sp>
        <p:nvSpPr>
          <p:cNvPr name="Freeform 11" id="11"/>
          <p:cNvSpPr/>
          <p:nvPr/>
        </p:nvSpPr>
        <p:spPr>
          <a:xfrm flipH="false" flipV="false" rot="0">
            <a:off x="1367131" y="2552248"/>
            <a:ext cx="708243" cy="879308"/>
          </a:xfrm>
          <a:custGeom>
            <a:avLst/>
            <a:gdLst/>
            <a:ahLst/>
            <a:cxnLst/>
            <a:rect r="r" b="b" t="t" l="l"/>
            <a:pathLst>
              <a:path h="879308" w="708243">
                <a:moveTo>
                  <a:pt x="0" y="0"/>
                </a:moveTo>
                <a:lnTo>
                  <a:pt x="708243" y="0"/>
                </a:lnTo>
                <a:lnTo>
                  <a:pt x="708243" y="879308"/>
                </a:lnTo>
                <a:lnTo>
                  <a:pt x="0" y="8793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1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601768" y="3765530"/>
            <a:ext cx="4481187" cy="4481187"/>
          </a:xfrm>
          <a:custGeom>
            <a:avLst/>
            <a:gdLst/>
            <a:ahLst/>
            <a:cxnLst/>
            <a:rect r="r" b="b" t="t" l="l"/>
            <a:pathLst>
              <a:path h="4481187" w="4481187">
                <a:moveTo>
                  <a:pt x="0" y="0"/>
                </a:moveTo>
                <a:lnTo>
                  <a:pt x="4481186" y="0"/>
                </a:lnTo>
                <a:lnTo>
                  <a:pt x="4481186" y="4481187"/>
                </a:lnTo>
                <a:lnTo>
                  <a:pt x="0" y="4481187"/>
                </a:lnTo>
                <a:lnTo>
                  <a:pt x="0" y="0"/>
                </a:lnTo>
                <a:close/>
              </a:path>
            </a:pathLst>
          </a:custGeom>
          <a:blipFill>
            <a:blip r:embed="rId3"/>
            <a:stretch>
              <a:fillRect l="0" t="0" r="0" b="0"/>
            </a:stretch>
          </a:blipFill>
        </p:spPr>
      </p:sp>
      <p:sp>
        <p:nvSpPr>
          <p:cNvPr name="Freeform 4" id="4"/>
          <p:cNvSpPr/>
          <p:nvPr/>
        </p:nvSpPr>
        <p:spPr>
          <a:xfrm flipH="false" flipV="false" rot="0">
            <a:off x="9405631" y="3785801"/>
            <a:ext cx="4481187" cy="4481187"/>
          </a:xfrm>
          <a:custGeom>
            <a:avLst/>
            <a:gdLst/>
            <a:ahLst/>
            <a:cxnLst/>
            <a:rect r="r" b="b" t="t" l="l"/>
            <a:pathLst>
              <a:path h="4481187" w="4481187">
                <a:moveTo>
                  <a:pt x="0" y="0"/>
                </a:moveTo>
                <a:lnTo>
                  <a:pt x="4481187" y="0"/>
                </a:lnTo>
                <a:lnTo>
                  <a:pt x="4481187" y="4481186"/>
                </a:lnTo>
                <a:lnTo>
                  <a:pt x="0" y="4481186"/>
                </a:lnTo>
                <a:lnTo>
                  <a:pt x="0" y="0"/>
                </a:lnTo>
                <a:close/>
              </a:path>
            </a:pathLst>
          </a:custGeom>
          <a:blipFill>
            <a:blip r:embed="rId4"/>
            <a:stretch>
              <a:fillRect l="0" t="0" r="0" b="0"/>
            </a:stretch>
          </a:blipFill>
        </p:spPr>
      </p:sp>
      <p:sp>
        <p:nvSpPr>
          <p:cNvPr name="Freeform 5" id="5"/>
          <p:cNvSpPr/>
          <p:nvPr/>
        </p:nvSpPr>
        <p:spPr>
          <a:xfrm flipH="false" flipV="false" rot="0">
            <a:off x="14388771" y="3785801"/>
            <a:ext cx="2931541" cy="5796202"/>
          </a:xfrm>
          <a:custGeom>
            <a:avLst/>
            <a:gdLst/>
            <a:ahLst/>
            <a:cxnLst/>
            <a:rect r="r" b="b" t="t" l="l"/>
            <a:pathLst>
              <a:path h="5796202" w="2931541">
                <a:moveTo>
                  <a:pt x="0" y="0"/>
                </a:moveTo>
                <a:lnTo>
                  <a:pt x="2931541" y="0"/>
                </a:lnTo>
                <a:lnTo>
                  <a:pt x="2931541" y="5796202"/>
                </a:lnTo>
                <a:lnTo>
                  <a:pt x="0" y="5796202"/>
                </a:lnTo>
                <a:lnTo>
                  <a:pt x="0" y="0"/>
                </a:lnTo>
                <a:close/>
              </a:path>
            </a:pathLst>
          </a:custGeom>
          <a:blipFill>
            <a:blip r:embed="rId5"/>
            <a:stretch>
              <a:fillRect l="0" t="0" r="0" b="0"/>
            </a:stretch>
          </a:blipFill>
        </p:spPr>
      </p:sp>
      <p:sp>
        <p:nvSpPr>
          <p:cNvPr name="Freeform 6" id="6"/>
          <p:cNvSpPr/>
          <p:nvPr/>
        </p:nvSpPr>
        <p:spPr>
          <a:xfrm flipH="false" flipV="false" rot="0">
            <a:off x="5480039" y="3785801"/>
            <a:ext cx="2846734" cy="5793942"/>
          </a:xfrm>
          <a:custGeom>
            <a:avLst/>
            <a:gdLst/>
            <a:ahLst/>
            <a:cxnLst/>
            <a:rect r="r" b="b" t="t" l="l"/>
            <a:pathLst>
              <a:path h="5793942" w="2846734">
                <a:moveTo>
                  <a:pt x="0" y="0"/>
                </a:moveTo>
                <a:lnTo>
                  <a:pt x="2846735" y="0"/>
                </a:lnTo>
                <a:lnTo>
                  <a:pt x="2846735" y="5793941"/>
                </a:lnTo>
                <a:lnTo>
                  <a:pt x="0" y="5793941"/>
                </a:lnTo>
                <a:lnTo>
                  <a:pt x="0" y="0"/>
                </a:lnTo>
                <a:close/>
              </a:path>
            </a:pathLst>
          </a:custGeom>
          <a:blipFill>
            <a:blip r:embed="rId6"/>
            <a:stretch>
              <a:fillRect l="0" t="0" r="0" b="0"/>
            </a:stretch>
          </a:blipFill>
        </p:spPr>
      </p:sp>
      <p:sp>
        <p:nvSpPr>
          <p:cNvPr name="TextBox 7" id="7"/>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Feature Selection using Regularization</a:t>
            </a:r>
          </a:p>
        </p:txBody>
      </p:sp>
      <p:sp>
        <p:nvSpPr>
          <p:cNvPr name="TextBox 8" id="8"/>
          <p:cNvSpPr txBox="true"/>
          <p:nvPr/>
        </p:nvSpPr>
        <p:spPr>
          <a:xfrm rot="0">
            <a:off x="874009" y="1521901"/>
            <a:ext cx="13929247" cy="1099353"/>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Using regularization, we build a ridge regression model, LASSO regression model and elastic net model. Then, we perform cross validation to get the values of lambda and alpha (for elastic net only) that garner the best performance. The coefficients will then determine which features to keep and to discard.</a:t>
            </a:r>
          </a:p>
        </p:txBody>
      </p:sp>
      <p:sp>
        <p:nvSpPr>
          <p:cNvPr name="TextBox 9" id="9"/>
          <p:cNvSpPr txBox="true"/>
          <p:nvPr/>
        </p:nvSpPr>
        <p:spPr>
          <a:xfrm rot="0">
            <a:off x="405111" y="2849854"/>
            <a:ext cx="4874500" cy="390525"/>
          </a:xfrm>
          <a:prstGeom prst="rect">
            <a:avLst/>
          </a:prstGeom>
        </p:spPr>
        <p:txBody>
          <a:bodyPr anchor="t" rtlCol="false" tIns="0" lIns="0" bIns="0" rIns="0">
            <a:spAutoFit/>
          </a:bodyPr>
          <a:lstStyle/>
          <a:p>
            <a:pPr algn="l" marL="0" indent="0" lvl="0">
              <a:lnSpc>
                <a:spcPts val="3120"/>
              </a:lnSpc>
              <a:spcBef>
                <a:spcPct val="0"/>
              </a:spcBef>
            </a:pPr>
            <a:r>
              <a:rPr lang="en-US" sz="2600">
                <a:solidFill>
                  <a:srgbClr val="6A79FF"/>
                </a:solidFill>
                <a:latin typeface="Montserrat Bold"/>
              </a:rPr>
              <a:t>Ridge Regression - Income</a:t>
            </a:r>
          </a:p>
        </p:txBody>
      </p:sp>
      <p:sp>
        <p:nvSpPr>
          <p:cNvPr name="TextBox 10" id="10"/>
          <p:cNvSpPr txBox="true"/>
          <p:nvPr/>
        </p:nvSpPr>
        <p:spPr>
          <a:xfrm rot="0">
            <a:off x="9281751" y="2849854"/>
            <a:ext cx="5632840" cy="390525"/>
          </a:xfrm>
          <a:prstGeom prst="rect">
            <a:avLst/>
          </a:prstGeom>
        </p:spPr>
        <p:txBody>
          <a:bodyPr anchor="t" rtlCol="false" tIns="0" lIns="0" bIns="0" rIns="0">
            <a:spAutoFit/>
          </a:bodyPr>
          <a:lstStyle/>
          <a:p>
            <a:pPr algn="l" marL="0" indent="0" lvl="0">
              <a:lnSpc>
                <a:spcPts val="3120"/>
              </a:lnSpc>
              <a:spcBef>
                <a:spcPct val="0"/>
              </a:spcBef>
            </a:pPr>
            <a:r>
              <a:rPr lang="en-US" sz="2600">
                <a:solidFill>
                  <a:srgbClr val="6A79FF"/>
                </a:solidFill>
                <a:latin typeface="Montserrat Bold"/>
              </a:rPr>
              <a:t>Ridge Regression - Star Rating</a:t>
            </a:r>
          </a:p>
        </p:txBody>
      </p:sp>
      <p:sp>
        <p:nvSpPr>
          <p:cNvPr name="TextBox 11" id="11"/>
          <p:cNvSpPr txBox="true"/>
          <p:nvPr/>
        </p:nvSpPr>
        <p:spPr>
          <a:xfrm rot="0">
            <a:off x="13688443" y="3465982"/>
            <a:ext cx="4332197" cy="299548"/>
          </a:xfrm>
          <a:prstGeom prst="rect">
            <a:avLst/>
          </a:prstGeom>
        </p:spPr>
        <p:txBody>
          <a:bodyPr anchor="t" rtlCol="false" tIns="0" lIns="0" bIns="0" rIns="0">
            <a:spAutoFit/>
          </a:bodyPr>
          <a:lstStyle/>
          <a:p>
            <a:pPr algn="ctr" marL="0" indent="0" lvl="0">
              <a:lnSpc>
                <a:spcPts val="2407"/>
              </a:lnSpc>
              <a:spcBef>
                <a:spcPct val="0"/>
              </a:spcBef>
            </a:pPr>
            <a:r>
              <a:rPr lang="en-US" sz="1719">
                <a:solidFill>
                  <a:srgbClr val="101010"/>
                </a:solidFill>
                <a:latin typeface="Montserrat Bold"/>
              </a:rPr>
              <a:t>Sample Coefficients</a:t>
            </a:r>
          </a:p>
        </p:txBody>
      </p:sp>
      <p:sp>
        <p:nvSpPr>
          <p:cNvPr name="TextBox 12" id="12"/>
          <p:cNvSpPr txBox="true"/>
          <p:nvPr/>
        </p:nvSpPr>
        <p:spPr>
          <a:xfrm rot="0">
            <a:off x="210460" y="9805345"/>
            <a:ext cx="16435066" cy="356403"/>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Bold"/>
              </a:rPr>
              <a:t>NOTE: </a:t>
            </a:r>
            <a:r>
              <a:rPr lang="en-US" sz="2093">
                <a:solidFill>
                  <a:srgbClr val="101010"/>
                </a:solidFill>
                <a:latin typeface="Montserrat Italics"/>
              </a:rPr>
              <a:t>For predicting the star rating, 5 sets of coefficients are created but only a sample is shown for brevity</a:t>
            </a:r>
          </a:p>
        </p:txBody>
      </p:sp>
      <p:sp>
        <p:nvSpPr>
          <p:cNvPr name="TextBox 13" id="13"/>
          <p:cNvSpPr txBox="true"/>
          <p:nvPr/>
        </p:nvSpPr>
        <p:spPr>
          <a:xfrm rot="0">
            <a:off x="9281751" y="3465982"/>
            <a:ext cx="4728947" cy="299548"/>
          </a:xfrm>
          <a:prstGeom prst="rect">
            <a:avLst/>
          </a:prstGeom>
        </p:spPr>
        <p:txBody>
          <a:bodyPr anchor="t" rtlCol="false" tIns="0" lIns="0" bIns="0" rIns="0">
            <a:spAutoFit/>
          </a:bodyPr>
          <a:lstStyle/>
          <a:p>
            <a:pPr algn="ctr" marL="0" indent="0" lvl="0">
              <a:lnSpc>
                <a:spcPts val="2407"/>
              </a:lnSpc>
              <a:spcBef>
                <a:spcPct val="0"/>
              </a:spcBef>
            </a:pPr>
            <a:r>
              <a:rPr lang="en-US" sz="1719">
                <a:solidFill>
                  <a:srgbClr val="101010"/>
                </a:solidFill>
                <a:latin typeface="Montserrat Bold"/>
              </a:rPr>
              <a:t>Lambda vs Misclassification Error Plot</a:t>
            </a:r>
          </a:p>
        </p:txBody>
      </p:sp>
      <p:sp>
        <p:nvSpPr>
          <p:cNvPr name="TextBox 14" id="14"/>
          <p:cNvSpPr txBox="true"/>
          <p:nvPr/>
        </p:nvSpPr>
        <p:spPr>
          <a:xfrm rot="0">
            <a:off x="4737308" y="3465982"/>
            <a:ext cx="4332197" cy="299548"/>
          </a:xfrm>
          <a:prstGeom prst="rect">
            <a:avLst/>
          </a:prstGeom>
        </p:spPr>
        <p:txBody>
          <a:bodyPr anchor="t" rtlCol="false" tIns="0" lIns="0" bIns="0" rIns="0">
            <a:spAutoFit/>
          </a:bodyPr>
          <a:lstStyle/>
          <a:p>
            <a:pPr algn="ctr" marL="0" indent="0" lvl="0">
              <a:lnSpc>
                <a:spcPts val="2407"/>
              </a:lnSpc>
              <a:spcBef>
                <a:spcPct val="0"/>
              </a:spcBef>
            </a:pPr>
            <a:r>
              <a:rPr lang="en-US" sz="1719">
                <a:solidFill>
                  <a:srgbClr val="101010"/>
                </a:solidFill>
                <a:latin typeface="Montserrat Bold"/>
              </a:rPr>
              <a:t>Coefficients</a:t>
            </a:r>
          </a:p>
        </p:txBody>
      </p:sp>
      <p:sp>
        <p:nvSpPr>
          <p:cNvPr name="TextBox 15" id="15"/>
          <p:cNvSpPr txBox="true"/>
          <p:nvPr/>
        </p:nvSpPr>
        <p:spPr>
          <a:xfrm rot="0">
            <a:off x="405111" y="3465982"/>
            <a:ext cx="4332197" cy="299548"/>
          </a:xfrm>
          <a:prstGeom prst="rect">
            <a:avLst/>
          </a:prstGeom>
        </p:spPr>
        <p:txBody>
          <a:bodyPr anchor="t" rtlCol="false" tIns="0" lIns="0" bIns="0" rIns="0">
            <a:spAutoFit/>
          </a:bodyPr>
          <a:lstStyle/>
          <a:p>
            <a:pPr algn="ctr" marL="0" indent="0" lvl="0">
              <a:lnSpc>
                <a:spcPts val="2407"/>
              </a:lnSpc>
              <a:spcBef>
                <a:spcPct val="0"/>
              </a:spcBef>
            </a:pPr>
            <a:r>
              <a:rPr lang="en-US" sz="1719">
                <a:solidFill>
                  <a:srgbClr val="101010"/>
                </a:solidFill>
                <a:latin typeface="Montserrat Bold"/>
              </a:rPr>
              <a:t>Lambda vs MSE Plot</a:t>
            </a:r>
          </a:p>
        </p:txBody>
      </p:sp>
      <p:sp>
        <p:nvSpPr>
          <p:cNvPr name="TextBox 16" id="16"/>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663610" y="3785801"/>
            <a:ext cx="4357503" cy="4357503"/>
          </a:xfrm>
          <a:custGeom>
            <a:avLst/>
            <a:gdLst/>
            <a:ahLst/>
            <a:cxnLst/>
            <a:rect r="r" b="b" t="t" l="l"/>
            <a:pathLst>
              <a:path h="4357503" w="4357503">
                <a:moveTo>
                  <a:pt x="0" y="0"/>
                </a:moveTo>
                <a:lnTo>
                  <a:pt x="4357503" y="0"/>
                </a:lnTo>
                <a:lnTo>
                  <a:pt x="4357503" y="4357503"/>
                </a:lnTo>
                <a:lnTo>
                  <a:pt x="0" y="4357503"/>
                </a:lnTo>
                <a:lnTo>
                  <a:pt x="0" y="0"/>
                </a:lnTo>
                <a:close/>
              </a:path>
            </a:pathLst>
          </a:custGeom>
          <a:blipFill>
            <a:blip r:embed="rId3"/>
            <a:stretch>
              <a:fillRect l="0" t="0" r="0" b="0"/>
            </a:stretch>
          </a:blipFill>
        </p:spPr>
      </p:sp>
      <p:sp>
        <p:nvSpPr>
          <p:cNvPr name="Freeform 4" id="4"/>
          <p:cNvSpPr/>
          <p:nvPr/>
        </p:nvSpPr>
        <p:spPr>
          <a:xfrm flipH="false" flipV="false" rot="0">
            <a:off x="5491203" y="3781274"/>
            <a:ext cx="2824407" cy="5793942"/>
          </a:xfrm>
          <a:custGeom>
            <a:avLst/>
            <a:gdLst/>
            <a:ahLst/>
            <a:cxnLst/>
            <a:rect r="r" b="b" t="t" l="l"/>
            <a:pathLst>
              <a:path h="5793942" w="2824407">
                <a:moveTo>
                  <a:pt x="0" y="0"/>
                </a:moveTo>
                <a:lnTo>
                  <a:pt x="2824407" y="0"/>
                </a:lnTo>
                <a:lnTo>
                  <a:pt x="2824407" y="5793941"/>
                </a:lnTo>
                <a:lnTo>
                  <a:pt x="0" y="5793941"/>
                </a:lnTo>
                <a:lnTo>
                  <a:pt x="0" y="0"/>
                </a:lnTo>
                <a:close/>
              </a:path>
            </a:pathLst>
          </a:custGeom>
          <a:blipFill>
            <a:blip r:embed="rId4"/>
            <a:stretch>
              <a:fillRect l="0" t="0" r="0" b="0"/>
            </a:stretch>
          </a:blipFill>
        </p:spPr>
      </p:sp>
      <p:sp>
        <p:nvSpPr>
          <p:cNvPr name="Freeform 5" id="5"/>
          <p:cNvSpPr/>
          <p:nvPr/>
        </p:nvSpPr>
        <p:spPr>
          <a:xfrm flipH="false" flipV="false" rot="0">
            <a:off x="9333458" y="3765530"/>
            <a:ext cx="4377773" cy="4377773"/>
          </a:xfrm>
          <a:custGeom>
            <a:avLst/>
            <a:gdLst/>
            <a:ahLst/>
            <a:cxnLst/>
            <a:rect r="r" b="b" t="t" l="l"/>
            <a:pathLst>
              <a:path h="4377773" w="4377773">
                <a:moveTo>
                  <a:pt x="0" y="0"/>
                </a:moveTo>
                <a:lnTo>
                  <a:pt x="4377773" y="0"/>
                </a:lnTo>
                <a:lnTo>
                  <a:pt x="4377773" y="4377774"/>
                </a:lnTo>
                <a:lnTo>
                  <a:pt x="0" y="4377774"/>
                </a:lnTo>
                <a:lnTo>
                  <a:pt x="0" y="0"/>
                </a:lnTo>
                <a:close/>
              </a:path>
            </a:pathLst>
          </a:custGeom>
          <a:blipFill>
            <a:blip r:embed="rId5"/>
            <a:stretch>
              <a:fillRect l="0" t="0" r="0" b="0"/>
            </a:stretch>
          </a:blipFill>
        </p:spPr>
      </p:sp>
      <p:sp>
        <p:nvSpPr>
          <p:cNvPr name="Freeform 6" id="6"/>
          <p:cNvSpPr/>
          <p:nvPr/>
        </p:nvSpPr>
        <p:spPr>
          <a:xfrm flipH="false" flipV="false" rot="0">
            <a:off x="14417803" y="3785801"/>
            <a:ext cx="2873478" cy="5791679"/>
          </a:xfrm>
          <a:custGeom>
            <a:avLst/>
            <a:gdLst/>
            <a:ahLst/>
            <a:cxnLst/>
            <a:rect r="r" b="b" t="t" l="l"/>
            <a:pathLst>
              <a:path h="5791679" w="2873478">
                <a:moveTo>
                  <a:pt x="0" y="0"/>
                </a:moveTo>
                <a:lnTo>
                  <a:pt x="2873478" y="0"/>
                </a:lnTo>
                <a:lnTo>
                  <a:pt x="2873478" y="5791679"/>
                </a:lnTo>
                <a:lnTo>
                  <a:pt x="0" y="5791679"/>
                </a:lnTo>
                <a:lnTo>
                  <a:pt x="0" y="0"/>
                </a:lnTo>
                <a:close/>
              </a:path>
            </a:pathLst>
          </a:custGeom>
          <a:blipFill>
            <a:blip r:embed="rId6"/>
            <a:stretch>
              <a:fillRect l="0" t="0" r="0" b="0"/>
            </a:stretch>
          </a:blipFill>
        </p:spPr>
      </p:sp>
      <p:sp>
        <p:nvSpPr>
          <p:cNvPr name="TextBox 7" id="7"/>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Feature Selection using Regularization</a:t>
            </a:r>
          </a:p>
        </p:txBody>
      </p:sp>
      <p:sp>
        <p:nvSpPr>
          <p:cNvPr name="TextBox 8" id="8"/>
          <p:cNvSpPr txBox="true"/>
          <p:nvPr/>
        </p:nvSpPr>
        <p:spPr>
          <a:xfrm rot="0">
            <a:off x="874009" y="1521901"/>
            <a:ext cx="13929247" cy="1099353"/>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Using regularization, we build a ridge regression model, LASSO regression model and elastic net model. Then, we perform cross validation to get the values of lambda and alpha (for elastic net only) that garner the best performance. The coefficients will then determine which features to keep and to discard.</a:t>
            </a:r>
          </a:p>
        </p:txBody>
      </p:sp>
      <p:sp>
        <p:nvSpPr>
          <p:cNvPr name="TextBox 9" id="9"/>
          <p:cNvSpPr txBox="true"/>
          <p:nvPr/>
        </p:nvSpPr>
        <p:spPr>
          <a:xfrm rot="0">
            <a:off x="405111" y="2849854"/>
            <a:ext cx="4874500" cy="390525"/>
          </a:xfrm>
          <a:prstGeom prst="rect">
            <a:avLst/>
          </a:prstGeom>
        </p:spPr>
        <p:txBody>
          <a:bodyPr anchor="t" rtlCol="false" tIns="0" lIns="0" bIns="0" rIns="0">
            <a:spAutoFit/>
          </a:bodyPr>
          <a:lstStyle/>
          <a:p>
            <a:pPr algn="l" marL="0" indent="0" lvl="0">
              <a:lnSpc>
                <a:spcPts val="3120"/>
              </a:lnSpc>
              <a:spcBef>
                <a:spcPct val="0"/>
              </a:spcBef>
            </a:pPr>
            <a:r>
              <a:rPr lang="en-US" sz="2600">
                <a:solidFill>
                  <a:srgbClr val="6A79FF"/>
                </a:solidFill>
                <a:latin typeface="Montserrat Bold"/>
              </a:rPr>
              <a:t>LASSO Regression - Income</a:t>
            </a:r>
          </a:p>
        </p:txBody>
      </p:sp>
      <p:sp>
        <p:nvSpPr>
          <p:cNvPr name="TextBox 10" id="10"/>
          <p:cNvSpPr txBox="true"/>
          <p:nvPr/>
        </p:nvSpPr>
        <p:spPr>
          <a:xfrm rot="0">
            <a:off x="9281751" y="2849854"/>
            <a:ext cx="5632840" cy="390525"/>
          </a:xfrm>
          <a:prstGeom prst="rect">
            <a:avLst/>
          </a:prstGeom>
        </p:spPr>
        <p:txBody>
          <a:bodyPr anchor="t" rtlCol="false" tIns="0" lIns="0" bIns="0" rIns="0">
            <a:spAutoFit/>
          </a:bodyPr>
          <a:lstStyle/>
          <a:p>
            <a:pPr algn="l" marL="0" indent="0" lvl="0">
              <a:lnSpc>
                <a:spcPts val="3120"/>
              </a:lnSpc>
              <a:spcBef>
                <a:spcPct val="0"/>
              </a:spcBef>
            </a:pPr>
            <a:r>
              <a:rPr lang="en-US" sz="2600">
                <a:solidFill>
                  <a:srgbClr val="6A79FF"/>
                </a:solidFill>
                <a:latin typeface="Montserrat Bold"/>
              </a:rPr>
              <a:t>LASSO Regression - Star Rating</a:t>
            </a:r>
          </a:p>
        </p:txBody>
      </p:sp>
      <p:sp>
        <p:nvSpPr>
          <p:cNvPr name="TextBox 11" id="11"/>
          <p:cNvSpPr txBox="true"/>
          <p:nvPr/>
        </p:nvSpPr>
        <p:spPr>
          <a:xfrm rot="0">
            <a:off x="13688443" y="3465982"/>
            <a:ext cx="4332197" cy="299548"/>
          </a:xfrm>
          <a:prstGeom prst="rect">
            <a:avLst/>
          </a:prstGeom>
        </p:spPr>
        <p:txBody>
          <a:bodyPr anchor="t" rtlCol="false" tIns="0" lIns="0" bIns="0" rIns="0">
            <a:spAutoFit/>
          </a:bodyPr>
          <a:lstStyle/>
          <a:p>
            <a:pPr algn="ctr" marL="0" indent="0" lvl="0">
              <a:lnSpc>
                <a:spcPts val="2407"/>
              </a:lnSpc>
              <a:spcBef>
                <a:spcPct val="0"/>
              </a:spcBef>
            </a:pPr>
            <a:r>
              <a:rPr lang="en-US" sz="1719">
                <a:solidFill>
                  <a:srgbClr val="101010"/>
                </a:solidFill>
                <a:latin typeface="Montserrat Bold"/>
              </a:rPr>
              <a:t>Sample Coefficients</a:t>
            </a:r>
          </a:p>
        </p:txBody>
      </p:sp>
      <p:sp>
        <p:nvSpPr>
          <p:cNvPr name="TextBox 12" id="12"/>
          <p:cNvSpPr txBox="true"/>
          <p:nvPr/>
        </p:nvSpPr>
        <p:spPr>
          <a:xfrm rot="0">
            <a:off x="210460" y="9805345"/>
            <a:ext cx="16435066" cy="356403"/>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Bold"/>
              </a:rPr>
              <a:t>NOTE: </a:t>
            </a:r>
            <a:r>
              <a:rPr lang="en-US" sz="2093">
                <a:solidFill>
                  <a:srgbClr val="101010"/>
                </a:solidFill>
                <a:latin typeface="Montserrat Italics"/>
              </a:rPr>
              <a:t>For predicting the star rating, 5 sets of coefficients are created but only a sample is shown for brevity</a:t>
            </a:r>
          </a:p>
        </p:txBody>
      </p:sp>
      <p:sp>
        <p:nvSpPr>
          <p:cNvPr name="TextBox 13" id="13"/>
          <p:cNvSpPr txBox="true"/>
          <p:nvPr/>
        </p:nvSpPr>
        <p:spPr>
          <a:xfrm rot="0">
            <a:off x="9288861" y="3430879"/>
            <a:ext cx="4466967" cy="299548"/>
          </a:xfrm>
          <a:prstGeom prst="rect">
            <a:avLst/>
          </a:prstGeom>
        </p:spPr>
        <p:txBody>
          <a:bodyPr anchor="t" rtlCol="false" tIns="0" lIns="0" bIns="0" rIns="0">
            <a:spAutoFit/>
          </a:bodyPr>
          <a:lstStyle/>
          <a:p>
            <a:pPr algn="ctr" marL="0" indent="0" lvl="0">
              <a:lnSpc>
                <a:spcPts val="2407"/>
              </a:lnSpc>
              <a:spcBef>
                <a:spcPct val="0"/>
              </a:spcBef>
            </a:pPr>
            <a:r>
              <a:rPr lang="en-US" sz="1719">
                <a:solidFill>
                  <a:srgbClr val="101010"/>
                </a:solidFill>
                <a:latin typeface="Montserrat Bold"/>
              </a:rPr>
              <a:t>Lambda vs Misclassification Error Plot</a:t>
            </a:r>
          </a:p>
        </p:txBody>
      </p:sp>
      <p:sp>
        <p:nvSpPr>
          <p:cNvPr name="TextBox 14" id="14"/>
          <p:cNvSpPr txBox="true"/>
          <p:nvPr/>
        </p:nvSpPr>
        <p:spPr>
          <a:xfrm rot="0">
            <a:off x="4737308" y="3465982"/>
            <a:ext cx="4332197" cy="299548"/>
          </a:xfrm>
          <a:prstGeom prst="rect">
            <a:avLst/>
          </a:prstGeom>
        </p:spPr>
        <p:txBody>
          <a:bodyPr anchor="t" rtlCol="false" tIns="0" lIns="0" bIns="0" rIns="0">
            <a:spAutoFit/>
          </a:bodyPr>
          <a:lstStyle/>
          <a:p>
            <a:pPr algn="ctr" marL="0" indent="0" lvl="0">
              <a:lnSpc>
                <a:spcPts val="2407"/>
              </a:lnSpc>
              <a:spcBef>
                <a:spcPct val="0"/>
              </a:spcBef>
            </a:pPr>
            <a:r>
              <a:rPr lang="en-US" sz="1719">
                <a:solidFill>
                  <a:srgbClr val="101010"/>
                </a:solidFill>
                <a:latin typeface="Montserrat Bold"/>
              </a:rPr>
              <a:t>Coefficients</a:t>
            </a:r>
          </a:p>
        </p:txBody>
      </p:sp>
      <p:sp>
        <p:nvSpPr>
          <p:cNvPr name="TextBox 15" id="15"/>
          <p:cNvSpPr txBox="true"/>
          <p:nvPr/>
        </p:nvSpPr>
        <p:spPr>
          <a:xfrm rot="0">
            <a:off x="405111" y="3465982"/>
            <a:ext cx="4332197" cy="299548"/>
          </a:xfrm>
          <a:prstGeom prst="rect">
            <a:avLst/>
          </a:prstGeom>
        </p:spPr>
        <p:txBody>
          <a:bodyPr anchor="t" rtlCol="false" tIns="0" lIns="0" bIns="0" rIns="0">
            <a:spAutoFit/>
          </a:bodyPr>
          <a:lstStyle/>
          <a:p>
            <a:pPr algn="ctr" marL="0" indent="0" lvl="0">
              <a:lnSpc>
                <a:spcPts val="2407"/>
              </a:lnSpc>
              <a:spcBef>
                <a:spcPct val="0"/>
              </a:spcBef>
            </a:pPr>
            <a:r>
              <a:rPr lang="en-US" sz="1719">
                <a:solidFill>
                  <a:srgbClr val="101010"/>
                </a:solidFill>
                <a:latin typeface="Montserrat Bold"/>
              </a:rPr>
              <a:t>Lambda vs MSE Plot</a:t>
            </a:r>
          </a:p>
        </p:txBody>
      </p:sp>
      <p:sp>
        <p:nvSpPr>
          <p:cNvPr name="TextBox 16" id="16"/>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1875556" y="3649472"/>
            <a:ext cx="2871406" cy="5798460"/>
          </a:xfrm>
          <a:custGeom>
            <a:avLst/>
            <a:gdLst/>
            <a:ahLst/>
            <a:cxnLst/>
            <a:rect r="r" b="b" t="t" l="l"/>
            <a:pathLst>
              <a:path h="5798460" w="2871406">
                <a:moveTo>
                  <a:pt x="0" y="0"/>
                </a:moveTo>
                <a:lnTo>
                  <a:pt x="2871406" y="0"/>
                </a:lnTo>
                <a:lnTo>
                  <a:pt x="2871406" y="5798460"/>
                </a:lnTo>
                <a:lnTo>
                  <a:pt x="0" y="5798460"/>
                </a:lnTo>
                <a:lnTo>
                  <a:pt x="0" y="0"/>
                </a:lnTo>
                <a:close/>
              </a:path>
            </a:pathLst>
          </a:custGeom>
          <a:blipFill>
            <a:blip r:embed="rId3"/>
            <a:stretch>
              <a:fillRect l="0" t="0" r="0" b="0"/>
            </a:stretch>
          </a:blipFill>
        </p:spPr>
      </p:sp>
      <p:sp>
        <p:nvSpPr>
          <p:cNvPr name="Freeform 4" id="4"/>
          <p:cNvSpPr/>
          <p:nvPr/>
        </p:nvSpPr>
        <p:spPr>
          <a:xfrm flipH="false" flipV="false" rot="0">
            <a:off x="6640099" y="3647345"/>
            <a:ext cx="3005158" cy="5906689"/>
          </a:xfrm>
          <a:custGeom>
            <a:avLst/>
            <a:gdLst/>
            <a:ahLst/>
            <a:cxnLst/>
            <a:rect r="r" b="b" t="t" l="l"/>
            <a:pathLst>
              <a:path h="5906689" w="3005158">
                <a:moveTo>
                  <a:pt x="0" y="0"/>
                </a:moveTo>
                <a:lnTo>
                  <a:pt x="3005158" y="0"/>
                </a:lnTo>
                <a:lnTo>
                  <a:pt x="3005158" y="5906689"/>
                </a:lnTo>
                <a:lnTo>
                  <a:pt x="0" y="5906689"/>
                </a:lnTo>
                <a:lnTo>
                  <a:pt x="0" y="0"/>
                </a:lnTo>
                <a:close/>
              </a:path>
            </a:pathLst>
          </a:custGeom>
          <a:blipFill>
            <a:blip r:embed="rId4"/>
            <a:stretch>
              <a:fillRect l="0" t="0" r="0" b="0"/>
            </a:stretch>
          </a:blipFill>
        </p:spPr>
      </p:sp>
      <p:sp>
        <p:nvSpPr>
          <p:cNvPr name="Freeform 5" id="5"/>
          <p:cNvSpPr/>
          <p:nvPr/>
        </p:nvSpPr>
        <p:spPr>
          <a:xfrm flipH="false" flipV="false" rot="0">
            <a:off x="9645257" y="3649472"/>
            <a:ext cx="3015520" cy="5906689"/>
          </a:xfrm>
          <a:custGeom>
            <a:avLst/>
            <a:gdLst/>
            <a:ahLst/>
            <a:cxnLst/>
            <a:rect r="r" b="b" t="t" l="l"/>
            <a:pathLst>
              <a:path h="5906689" w="3015520">
                <a:moveTo>
                  <a:pt x="0" y="0"/>
                </a:moveTo>
                <a:lnTo>
                  <a:pt x="3015520" y="0"/>
                </a:lnTo>
                <a:lnTo>
                  <a:pt x="3015520" y="5906689"/>
                </a:lnTo>
                <a:lnTo>
                  <a:pt x="0" y="5906689"/>
                </a:lnTo>
                <a:lnTo>
                  <a:pt x="0" y="0"/>
                </a:lnTo>
                <a:close/>
              </a:path>
            </a:pathLst>
          </a:custGeom>
          <a:blipFill>
            <a:blip r:embed="rId5"/>
            <a:stretch>
              <a:fillRect l="0" t="0" r="0" b="0"/>
            </a:stretch>
          </a:blipFill>
        </p:spPr>
      </p:sp>
      <p:sp>
        <p:nvSpPr>
          <p:cNvPr name="Freeform 6" id="6"/>
          <p:cNvSpPr/>
          <p:nvPr/>
        </p:nvSpPr>
        <p:spPr>
          <a:xfrm flipH="false" flipV="false" rot="0">
            <a:off x="12660777" y="3631514"/>
            <a:ext cx="3025883" cy="5906689"/>
          </a:xfrm>
          <a:custGeom>
            <a:avLst/>
            <a:gdLst/>
            <a:ahLst/>
            <a:cxnLst/>
            <a:rect r="r" b="b" t="t" l="l"/>
            <a:pathLst>
              <a:path h="5906689" w="3025883">
                <a:moveTo>
                  <a:pt x="0" y="0"/>
                </a:moveTo>
                <a:lnTo>
                  <a:pt x="3025883" y="0"/>
                </a:lnTo>
                <a:lnTo>
                  <a:pt x="3025883" y="5906689"/>
                </a:lnTo>
                <a:lnTo>
                  <a:pt x="0" y="5906689"/>
                </a:lnTo>
                <a:lnTo>
                  <a:pt x="0" y="0"/>
                </a:lnTo>
                <a:close/>
              </a:path>
            </a:pathLst>
          </a:custGeom>
          <a:blipFill>
            <a:blip r:embed="rId6"/>
            <a:stretch>
              <a:fillRect l="0" t="0" r="0" b="0"/>
            </a:stretch>
          </a:blipFill>
        </p:spPr>
      </p:sp>
      <p:sp>
        <p:nvSpPr>
          <p:cNvPr name="TextBox 7" id="7"/>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Feature Selection using Regularization</a:t>
            </a:r>
          </a:p>
        </p:txBody>
      </p:sp>
      <p:sp>
        <p:nvSpPr>
          <p:cNvPr name="TextBox 8" id="8"/>
          <p:cNvSpPr txBox="true"/>
          <p:nvPr/>
        </p:nvSpPr>
        <p:spPr>
          <a:xfrm rot="0">
            <a:off x="874009" y="1521901"/>
            <a:ext cx="13929247" cy="1099353"/>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Using regularization, we build a ridge regression model, LASSO regression model and elastic net model. Then, we perform cross validation to get the values of lambda and alpha (for elastic net only) that garner the best performance. The coefficients will then determine which features to keep and to discard.</a:t>
            </a:r>
          </a:p>
        </p:txBody>
      </p:sp>
      <p:sp>
        <p:nvSpPr>
          <p:cNvPr name="TextBox 9" id="9"/>
          <p:cNvSpPr txBox="true"/>
          <p:nvPr/>
        </p:nvSpPr>
        <p:spPr>
          <a:xfrm rot="0">
            <a:off x="874009" y="2849854"/>
            <a:ext cx="4874500" cy="390525"/>
          </a:xfrm>
          <a:prstGeom prst="rect">
            <a:avLst/>
          </a:prstGeom>
        </p:spPr>
        <p:txBody>
          <a:bodyPr anchor="t" rtlCol="false" tIns="0" lIns="0" bIns="0" rIns="0">
            <a:spAutoFit/>
          </a:bodyPr>
          <a:lstStyle/>
          <a:p>
            <a:pPr algn="l" marL="0" indent="0" lvl="0">
              <a:lnSpc>
                <a:spcPts val="3120"/>
              </a:lnSpc>
              <a:spcBef>
                <a:spcPct val="0"/>
              </a:spcBef>
            </a:pPr>
            <a:r>
              <a:rPr lang="en-US" sz="2600">
                <a:solidFill>
                  <a:srgbClr val="6A79FF"/>
                </a:solidFill>
                <a:latin typeface="Montserrat Bold"/>
              </a:rPr>
              <a:t>Elastic Net - Income</a:t>
            </a:r>
          </a:p>
        </p:txBody>
      </p:sp>
      <p:sp>
        <p:nvSpPr>
          <p:cNvPr name="TextBox 10" id="10"/>
          <p:cNvSpPr txBox="true"/>
          <p:nvPr/>
        </p:nvSpPr>
        <p:spPr>
          <a:xfrm rot="0">
            <a:off x="6512161" y="2849854"/>
            <a:ext cx="5632840" cy="390525"/>
          </a:xfrm>
          <a:prstGeom prst="rect">
            <a:avLst/>
          </a:prstGeom>
        </p:spPr>
        <p:txBody>
          <a:bodyPr anchor="t" rtlCol="false" tIns="0" lIns="0" bIns="0" rIns="0">
            <a:spAutoFit/>
          </a:bodyPr>
          <a:lstStyle/>
          <a:p>
            <a:pPr algn="l" marL="0" indent="0" lvl="0">
              <a:lnSpc>
                <a:spcPts val="3120"/>
              </a:lnSpc>
              <a:spcBef>
                <a:spcPct val="0"/>
              </a:spcBef>
            </a:pPr>
            <a:r>
              <a:rPr lang="en-US" sz="2600">
                <a:solidFill>
                  <a:srgbClr val="6A79FF"/>
                </a:solidFill>
                <a:latin typeface="Montserrat Bold"/>
              </a:rPr>
              <a:t>Elastic Net - Star Rating</a:t>
            </a:r>
          </a:p>
        </p:txBody>
      </p:sp>
      <p:sp>
        <p:nvSpPr>
          <p:cNvPr name="TextBox 11" id="11"/>
          <p:cNvSpPr txBox="true"/>
          <p:nvPr/>
        </p:nvSpPr>
        <p:spPr>
          <a:xfrm rot="0">
            <a:off x="6374410" y="3331965"/>
            <a:ext cx="9124601" cy="299548"/>
          </a:xfrm>
          <a:prstGeom prst="rect">
            <a:avLst/>
          </a:prstGeom>
        </p:spPr>
        <p:txBody>
          <a:bodyPr anchor="t" rtlCol="false" tIns="0" lIns="0" bIns="0" rIns="0">
            <a:spAutoFit/>
          </a:bodyPr>
          <a:lstStyle/>
          <a:p>
            <a:pPr algn="ctr" marL="0" indent="0" lvl="0">
              <a:lnSpc>
                <a:spcPts val="2407"/>
              </a:lnSpc>
              <a:spcBef>
                <a:spcPct val="0"/>
              </a:spcBef>
            </a:pPr>
            <a:r>
              <a:rPr lang="en-US" sz="1719">
                <a:solidFill>
                  <a:srgbClr val="101010"/>
                </a:solidFill>
                <a:latin typeface="Montserrat Bold"/>
              </a:rPr>
              <a:t>Sample Coefficients</a:t>
            </a:r>
          </a:p>
        </p:txBody>
      </p:sp>
      <p:sp>
        <p:nvSpPr>
          <p:cNvPr name="TextBox 12" id="12"/>
          <p:cNvSpPr txBox="true"/>
          <p:nvPr/>
        </p:nvSpPr>
        <p:spPr>
          <a:xfrm rot="0">
            <a:off x="210460" y="9805345"/>
            <a:ext cx="16435066" cy="356403"/>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Bold"/>
              </a:rPr>
              <a:t>NOTE: </a:t>
            </a:r>
            <a:r>
              <a:rPr lang="en-US" sz="2093">
                <a:solidFill>
                  <a:srgbClr val="101010"/>
                </a:solidFill>
                <a:latin typeface="Montserrat Italics"/>
              </a:rPr>
              <a:t>For predicting the star rating, 5 sets of coefficients are created but only a sample is shown for brevity</a:t>
            </a:r>
          </a:p>
        </p:txBody>
      </p:sp>
      <p:sp>
        <p:nvSpPr>
          <p:cNvPr name="TextBox 13" id="13"/>
          <p:cNvSpPr txBox="true"/>
          <p:nvPr/>
        </p:nvSpPr>
        <p:spPr>
          <a:xfrm rot="0">
            <a:off x="874009" y="3331965"/>
            <a:ext cx="4874500" cy="299548"/>
          </a:xfrm>
          <a:prstGeom prst="rect">
            <a:avLst/>
          </a:prstGeom>
        </p:spPr>
        <p:txBody>
          <a:bodyPr anchor="t" rtlCol="false" tIns="0" lIns="0" bIns="0" rIns="0">
            <a:spAutoFit/>
          </a:bodyPr>
          <a:lstStyle/>
          <a:p>
            <a:pPr algn="ctr" marL="0" indent="0" lvl="0">
              <a:lnSpc>
                <a:spcPts val="2407"/>
              </a:lnSpc>
              <a:spcBef>
                <a:spcPct val="0"/>
              </a:spcBef>
            </a:pPr>
            <a:r>
              <a:rPr lang="en-US" sz="1719">
                <a:solidFill>
                  <a:srgbClr val="101010"/>
                </a:solidFill>
                <a:latin typeface="Montserrat Bold"/>
              </a:rPr>
              <a:t>Coefficients</a:t>
            </a:r>
          </a:p>
        </p:txBody>
      </p:sp>
      <p:sp>
        <p:nvSpPr>
          <p:cNvPr name="TextBox 14" id="14"/>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874009" y="2800374"/>
          <a:ext cx="15069878" cy="3714434"/>
        </p:xfrm>
        <a:graphic>
          <a:graphicData uri="http://schemas.openxmlformats.org/drawingml/2006/table">
            <a:tbl>
              <a:tblPr/>
              <a:tblGrid>
                <a:gridCol w="3767469"/>
                <a:gridCol w="3767469"/>
                <a:gridCol w="3767469"/>
                <a:gridCol w="3767469"/>
              </a:tblGrid>
              <a:tr h="1202644">
                <a:tc>
                  <a:txBody>
                    <a:bodyPr anchor="t" rtlCol="false"/>
                    <a:lstStyle/>
                    <a:p>
                      <a:pPr algn="ctr">
                        <a:lnSpc>
                          <a:spcPts val="2913"/>
                        </a:lnSpc>
                        <a:defRPr/>
                      </a:pPr>
                      <a:r>
                        <a:rPr lang="en-US" sz="2081">
                          <a:solidFill>
                            <a:srgbClr val="000000"/>
                          </a:solidFill>
                          <a:latin typeface="Montserrat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Bold"/>
                        </a:rPr>
                        <a:t>Best Model Lambda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Bold"/>
                        </a:rPr>
                        <a:t>Best Model Alpha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Bold"/>
                        </a:rPr>
                        <a:t>Cross Validated RMSE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7263">
                <a:tc>
                  <a:txBody>
                    <a:bodyPr anchor="t" rtlCol="false"/>
                    <a:lstStyle/>
                    <a:p>
                      <a:pPr algn="ctr">
                        <a:lnSpc>
                          <a:spcPts val="2913"/>
                        </a:lnSpc>
                        <a:defRPr/>
                      </a:pPr>
                      <a:r>
                        <a:rPr lang="en-US" sz="2081">
                          <a:solidFill>
                            <a:srgbClr val="000000"/>
                          </a:solidFill>
                          <a:latin typeface="Montserrat Bold"/>
                        </a:rPr>
                        <a:t>Ridge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BD59"/>
                    </a:solidFill>
                  </a:tcPr>
                </a:tc>
                <a:tc>
                  <a:txBody>
                    <a:bodyPr anchor="t" rtlCol="false"/>
                    <a:lstStyle/>
                    <a:p>
                      <a:pPr algn="ctr">
                        <a:lnSpc>
                          <a:spcPts val="2913"/>
                        </a:lnSpc>
                        <a:defRPr/>
                      </a:pPr>
                      <a:r>
                        <a:rPr lang="en-US" sz="2081">
                          <a:solidFill>
                            <a:srgbClr val="000000"/>
                          </a:solidFill>
                          <a:latin typeface="Montserrat"/>
                        </a:rPr>
                        <a:t>4.1994636818971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BD59"/>
                    </a:solidFill>
                  </a:tcPr>
                </a:tc>
                <a:tc>
                  <a:txBody>
                    <a:bodyPr anchor="t" rtlCol="false"/>
                    <a:lstStyle/>
                    <a:p>
                      <a:pPr algn="ctr">
                        <a:lnSpc>
                          <a:spcPts val="2913"/>
                        </a:lnSpc>
                        <a:defRPr/>
                      </a:pPr>
                      <a:r>
                        <a:rPr lang="en-US" sz="2081">
                          <a:solidFill>
                            <a:srgbClr val="000000"/>
                          </a:solidFill>
                          <a:latin typeface="Montserrat"/>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BD59"/>
                    </a:solidFill>
                  </a:tcPr>
                </a:tc>
                <a:tc>
                  <a:txBody>
                    <a:bodyPr anchor="t" rtlCol="false"/>
                    <a:lstStyle/>
                    <a:p>
                      <a:pPr algn="ctr">
                        <a:lnSpc>
                          <a:spcPts val="2913"/>
                        </a:lnSpc>
                        <a:defRPr/>
                      </a:pPr>
                      <a:r>
                        <a:rPr lang="en-US" sz="2081">
                          <a:solidFill>
                            <a:srgbClr val="000000"/>
                          </a:solidFill>
                          <a:latin typeface="Montserrat Bold"/>
                        </a:rPr>
                        <a:t>22.2633976184646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BD59"/>
                    </a:solidFill>
                  </a:tcPr>
                </a:tc>
              </a:tr>
              <a:tr h="837263">
                <a:tc>
                  <a:txBody>
                    <a:bodyPr anchor="t" rtlCol="false"/>
                    <a:lstStyle/>
                    <a:p>
                      <a:pPr algn="ctr">
                        <a:lnSpc>
                          <a:spcPts val="2913"/>
                        </a:lnSpc>
                        <a:defRPr/>
                      </a:pPr>
                      <a:r>
                        <a:rPr lang="en-US" sz="2081">
                          <a:solidFill>
                            <a:srgbClr val="000000"/>
                          </a:solidFill>
                          <a:latin typeface="Montserrat"/>
                        </a:rPr>
                        <a:t>LASSO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0.173522360074328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22.5957706026649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7263">
                <a:tc>
                  <a:txBody>
                    <a:bodyPr anchor="t" rtlCol="false"/>
                    <a:lstStyle/>
                    <a:p>
                      <a:pPr algn="ctr">
                        <a:lnSpc>
                          <a:spcPts val="2913"/>
                        </a:lnSpc>
                        <a:defRPr/>
                      </a:pPr>
                      <a:r>
                        <a:rPr lang="en-US" sz="2081">
                          <a:solidFill>
                            <a:srgbClr val="000000"/>
                          </a:solidFill>
                          <a:latin typeface="Montserrat"/>
                        </a:rPr>
                        <a:t>Elastic Net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0.720306558987149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22.3129418831851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Feature Selection using Regularization</a:t>
            </a:r>
          </a:p>
        </p:txBody>
      </p:sp>
      <p:sp>
        <p:nvSpPr>
          <p:cNvPr name="TextBox 5" id="5"/>
          <p:cNvSpPr txBox="true"/>
          <p:nvPr/>
        </p:nvSpPr>
        <p:spPr>
          <a:xfrm rot="0">
            <a:off x="874009" y="1521901"/>
            <a:ext cx="13929247" cy="356403"/>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The following summarizes the performance of all regularized models:</a:t>
            </a:r>
          </a:p>
        </p:txBody>
      </p:sp>
      <p:sp>
        <p:nvSpPr>
          <p:cNvPr name="TextBox 6" id="6"/>
          <p:cNvSpPr txBox="true"/>
          <p:nvPr/>
        </p:nvSpPr>
        <p:spPr>
          <a:xfrm rot="0">
            <a:off x="874009" y="2222304"/>
            <a:ext cx="16815484" cy="4572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101010"/>
                </a:solidFill>
                <a:latin typeface="Montserrat Bold"/>
              </a:rPr>
              <a:t>For Predicting Income (Regression)</a:t>
            </a:r>
          </a:p>
        </p:txBody>
      </p:sp>
      <p:sp>
        <p:nvSpPr>
          <p:cNvPr name="TextBox 7" id="7"/>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14</a:t>
            </a:r>
          </a:p>
        </p:txBody>
      </p:sp>
      <p:sp>
        <p:nvSpPr>
          <p:cNvPr name="TextBox 8" id="8"/>
          <p:cNvSpPr txBox="true"/>
          <p:nvPr/>
        </p:nvSpPr>
        <p:spPr>
          <a:xfrm rot="0">
            <a:off x="874009" y="6705624"/>
            <a:ext cx="16815484" cy="1842303"/>
          </a:xfrm>
          <a:prstGeom prst="rect">
            <a:avLst/>
          </a:prstGeom>
        </p:spPr>
        <p:txBody>
          <a:bodyPr anchor="t" rtlCol="false" tIns="0" lIns="0" bIns="0" rIns="0">
            <a:spAutoFit/>
          </a:bodyPr>
          <a:lstStyle/>
          <a:p>
            <a:pPr algn="l">
              <a:lnSpc>
                <a:spcPts val="2930"/>
              </a:lnSpc>
            </a:pPr>
            <a:r>
              <a:rPr lang="en-US" sz="2093">
                <a:solidFill>
                  <a:srgbClr val="101010"/>
                </a:solidFill>
                <a:latin typeface="Montserrat Bold"/>
              </a:rPr>
              <a:t>Findings:</a:t>
            </a:r>
          </a:p>
          <a:p>
            <a:pPr algn="l" marL="451962" indent="-225981" lvl="1">
              <a:lnSpc>
                <a:spcPts val="2930"/>
              </a:lnSpc>
              <a:buFont typeface="Arial"/>
              <a:buChar char="•"/>
            </a:pPr>
            <a:r>
              <a:rPr lang="en-US" sz="2093">
                <a:solidFill>
                  <a:srgbClr val="101010"/>
                </a:solidFill>
                <a:latin typeface="Montserrat"/>
              </a:rPr>
              <a:t>We find that the </a:t>
            </a:r>
            <a:r>
              <a:rPr lang="en-US" sz="2093">
                <a:solidFill>
                  <a:srgbClr val="101010"/>
                </a:solidFill>
                <a:latin typeface="Montserrat Bold"/>
              </a:rPr>
              <a:t>ridge regression</a:t>
            </a:r>
            <a:r>
              <a:rPr lang="en-US" sz="2093">
                <a:solidFill>
                  <a:srgbClr val="101010"/>
                </a:solidFill>
                <a:latin typeface="Montserrat"/>
              </a:rPr>
              <a:t> garners the </a:t>
            </a:r>
            <a:r>
              <a:rPr lang="en-US" sz="2093">
                <a:solidFill>
                  <a:srgbClr val="101010"/>
                </a:solidFill>
                <a:latin typeface="Montserrat Bold"/>
              </a:rPr>
              <a:t>least RMSE</a:t>
            </a:r>
            <a:r>
              <a:rPr lang="en-US" sz="2093">
                <a:solidFill>
                  <a:srgbClr val="101010"/>
                </a:solidFill>
                <a:latin typeface="Montserrat"/>
              </a:rPr>
              <a:t>; hence, its coefficients will be used as basis for selecting the final features.</a:t>
            </a:r>
          </a:p>
          <a:p>
            <a:pPr algn="l" marL="451962" indent="-225981" lvl="1">
              <a:lnSpc>
                <a:spcPts val="2930"/>
              </a:lnSpc>
              <a:buFont typeface="Arial"/>
              <a:buChar char="•"/>
            </a:pPr>
            <a:r>
              <a:rPr lang="en-US" sz="2093">
                <a:solidFill>
                  <a:srgbClr val="101010"/>
                </a:solidFill>
                <a:latin typeface="Montserrat"/>
              </a:rPr>
              <a:t>From </a:t>
            </a:r>
            <a:r>
              <a:rPr lang="en-US" sz="2093">
                <a:solidFill>
                  <a:srgbClr val="101010"/>
                </a:solidFill>
                <a:latin typeface="Montserrat Bold"/>
              </a:rPr>
              <a:t>Slide 10</a:t>
            </a:r>
            <a:r>
              <a:rPr lang="en-US" sz="2093">
                <a:solidFill>
                  <a:srgbClr val="101010"/>
                </a:solidFill>
                <a:latin typeface="Montserrat"/>
              </a:rPr>
              <a:t>, we observed that all of the features were still retained. Thus, we have to </a:t>
            </a:r>
            <a:r>
              <a:rPr lang="en-US" sz="2093">
                <a:solidFill>
                  <a:srgbClr val="101010"/>
                </a:solidFill>
                <a:latin typeface="Montserrat Bold"/>
              </a:rPr>
              <a:t>use ALL features</a:t>
            </a:r>
            <a:r>
              <a:rPr lang="en-US" sz="2093">
                <a:solidFill>
                  <a:srgbClr val="101010"/>
                </a:solidFill>
                <a:latin typeface="Montserrat"/>
              </a:rPr>
              <a:t> moving forward for this prediction scenario.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874009" y="2796736"/>
          <a:ext cx="15069878" cy="3949462"/>
        </p:xfrm>
        <a:graphic>
          <a:graphicData uri="http://schemas.openxmlformats.org/drawingml/2006/table">
            <a:tbl>
              <a:tblPr/>
              <a:tblGrid>
                <a:gridCol w="3767469"/>
                <a:gridCol w="3767469"/>
                <a:gridCol w="3767469"/>
                <a:gridCol w="3767469"/>
              </a:tblGrid>
              <a:tr h="1202223">
                <a:tc>
                  <a:txBody>
                    <a:bodyPr anchor="t" rtlCol="false"/>
                    <a:lstStyle/>
                    <a:p>
                      <a:pPr algn="ctr">
                        <a:lnSpc>
                          <a:spcPts val="2913"/>
                        </a:lnSpc>
                        <a:defRPr/>
                      </a:pPr>
                      <a:r>
                        <a:rPr lang="en-US" sz="2081">
                          <a:solidFill>
                            <a:srgbClr val="000000"/>
                          </a:solidFill>
                          <a:latin typeface="Montserrat Bold"/>
                        </a:rPr>
                        <a:t>Model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Bold"/>
                        </a:rPr>
                        <a:t>Best Model Lambda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Bold"/>
                        </a:rPr>
                        <a:t>Best Model Alpha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Bold"/>
                        </a:rPr>
                        <a:t>Cross Validated Accuracy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5246">
                <a:tc>
                  <a:txBody>
                    <a:bodyPr anchor="t" rtlCol="false"/>
                    <a:lstStyle/>
                    <a:p>
                      <a:pPr algn="ctr">
                        <a:lnSpc>
                          <a:spcPts val="2913"/>
                        </a:lnSpc>
                        <a:defRPr/>
                      </a:pPr>
                      <a:r>
                        <a:rPr lang="en-US" sz="2081">
                          <a:solidFill>
                            <a:srgbClr val="000000"/>
                          </a:solidFill>
                          <a:latin typeface="Montserrat"/>
                        </a:rPr>
                        <a:t>Ridge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0.0325170177073424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0.686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55246">
                <a:tc>
                  <a:txBody>
                    <a:bodyPr anchor="t" rtlCol="false"/>
                    <a:lstStyle/>
                    <a:p>
                      <a:pPr algn="ctr">
                        <a:lnSpc>
                          <a:spcPts val="2913"/>
                        </a:lnSpc>
                        <a:defRPr/>
                      </a:pPr>
                      <a:r>
                        <a:rPr lang="en-US" sz="2081">
                          <a:solidFill>
                            <a:srgbClr val="000000"/>
                          </a:solidFill>
                          <a:latin typeface="Montserrat"/>
                        </a:rPr>
                        <a:t>LASSO Regression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0.00653342651225844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913"/>
                        </a:lnSpc>
                        <a:defRPr/>
                      </a:pPr>
                      <a:r>
                        <a:rPr lang="en-US" sz="2081">
                          <a:solidFill>
                            <a:srgbClr val="000000"/>
                          </a:solidFill>
                          <a:latin typeface="Montserrat"/>
                        </a:rPr>
                        <a:t>0.746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36747">
                <a:tc>
                  <a:txBody>
                    <a:bodyPr anchor="t" rtlCol="false"/>
                    <a:lstStyle/>
                    <a:p>
                      <a:pPr algn="ctr">
                        <a:lnSpc>
                          <a:spcPts val="2913"/>
                        </a:lnSpc>
                        <a:defRPr/>
                      </a:pPr>
                      <a:r>
                        <a:rPr lang="en-US" sz="2081">
                          <a:solidFill>
                            <a:srgbClr val="000000"/>
                          </a:solidFill>
                          <a:latin typeface="Montserrat Bold"/>
                        </a:rPr>
                        <a:t>Elastic Net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BD59"/>
                    </a:solidFill>
                  </a:tcPr>
                </a:tc>
                <a:tc>
                  <a:txBody>
                    <a:bodyPr anchor="t" rtlCol="false"/>
                    <a:lstStyle/>
                    <a:p>
                      <a:pPr algn="ctr">
                        <a:lnSpc>
                          <a:spcPts val="2913"/>
                        </a:lnSpc>
                        <a:defRPr/>
                      </a:pPr>
                      <a:r>
                        <a:rPr lang="en-US" sz="2081">
                          <a:solidFill>
                            <a:srgbClr val="000000"/>
                          </a:solidFill>
                          <a:latin typeface="Montserrat"/>
                        </a:rPr>
                        <a:t>0.00602685052286242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BD59"/>
                    </a:solidFill>
                  </a:tcPr>
                </a:tc>
                <a:tc>
                  <a:txBody>
                    <a:bodyPr anchor="t" rtlCol="false"/>
                    <a:lstStyle/>
                    <a:p>
                      <a:pPr algn="ctr">
                        <a:lnSpc>
                          <a:spcPts val="2913"/>
                        </a:lnSpc>
                        <a:defRPr/>
                      </a:pPr>
                      <a:r>
                        <a:rPr lang="en-US" sz="2081">
                          <a:solidFill>
                            <a:srgbClr val="000000"/>
                          </a:solidFill>
                          <a:latin typeface="Montserrat"/>
                        </a:rPr>
                        <a:t>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BD59"/>
                    </a:solidFill>
                  </a:tcPr>
                </a:tc>
                <a:tc>
                  <a:txBody>
                    <a:bodyPr anchor="t" rtlCol="false"/>
                    <a:lstStyle/>
                    <a:p>
                      <a:pPr algn="ctr">
                        <a:lnSpc>
                          <a:spcPts val="2913"/>
                        </a:lnSpc>
                        <a:defRPr/>
                      </a:pPr>
                      <a:r>
                        <a:rPr lang="en-US" sz="2081">
                          <a:solidFill>
                            <a:srgbClr val="000000"/>
                          </a:solidFill>
                          <a:latin typeface="Montserrat Bold"/>
                        </a:rPr>
                        <a:t>0.748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BD59"/>
                    </a:solidFill>
                  </a:tcPr>
                </a:tc>
              </a:tr>
            </a:tbl>
          </a:graphicData>
        </a:graphic>
      </p:graphicFrame>
      <p:sp>
        <p:nvSpPr>
          <p:cNvPr name="TextBox 4" id="4"/>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Feature Selection using Regularization</a:t>
            </a:r>
          </a:p>
        </p:txBody>
      </p:sp>
      <p:sp>
        <p:nvSpPr>
          <p:cNvPr name="TextBox 5" id="5"/>
          <p:cNvSpPr txBox="true"/>
          <p:nvPr/>
        </p:nvSpPr>
        <p:spPr>
          <a:xfrm rot="0">
            <a:off x="874009" y="1521901"/>
            <a:ext cx="13929247" cy="356403"/>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The following summarizes the performance of all regularized models:</a:t>
            </a:r>
          </a:p>
        </p:txBody>
      </p:sp>
      <p:sp>
        <p:nvSpPr>
          <p:cNvPr name="TextBox 6" id="6"/>
          <p:cNvSpPr txBox="true"/>
          <p:nvPr/>
        </p:nvSpPr>
        <p:spPr>
          <a:xfrm rot="0">
            <a:off x="874009" y="2218666"/>
            <a:ext cx="16815484" cy="457200"/>
          </a:xfrm>
          <a:prstGeom prst="rect">
            <a:avLst/>
          </a:prstGeom>
        </p:spPr>
        <p:txBody>
          <a:bodyPr anchor="t" rtlCol="false" tIns="0" lIns="0" bIns="0" rIns="0">
            <a:spAutoFit/>
          </a:bodyPr>
          <a:lstStyle/>
          <a:p>
            <a:pPr algn="l" marL="0" indent="0" lvl="0">
              <a:lnSpc>
                <a:spcPts val="3600"/>
              </a:lnSpc>
              <a:spcBef>
                <a:spcPct val="0"/>
              </a:spcBef>
            </a:pPr>
            <a:r>
              <a:rPr lang="en-US" sz="3000">
                <a:solidFill>
                  <a:srgbClr val="101010"/>
                </a:solidFill>
                <a:latin typeface="Montserrat Bold"/>
              </a:rPr>
              <a:t>For Predicting Star Rating (Multi-class Classification)</a:t>
            </a:r>
          </a:p>
        </p:txBody>
      </p:sp>
      <p:sp>
        <p:nvSpPr>
          <p:cNvPr name="TextBox 7" id="7"/>
          <p:cNvSpPr txBox="true"/>
          <p:nvPr/>
        </p:nvSpPr>
        <p:spPr>
          <a:xfrm rot="0">
            <a:off x="874009" y="6765766"/>
            <a:ext cx="17055026" cy="2956728"/>
          </a:xfrm>
          <a:prstGeom prst="rect">
            <a:avLst/>
          </a:prstGeom>
        </p:spPr>
        <p:txBody>
          <a:bodyPr anchor="t" rtlCol="false" tIns="0" lIns="0" bIns="0" rIns="0">
            <a:spAutoFit/>
          </a:bodyPr>
          <a:lstStyle/>
          <a:p>
            <a:pPr algn="l">
              <a:lnSpc>
                <a:spcPts val="2930"/>
              </a:lnSpc>
            </a:pPr>
            <a:r>
              <a:rPr lang="en-US" sz="2093">
                <a:solidFill>
                  <a:srgbClr val="101010"/>
                </a:solidFill>
                <a:latin typeface="Montserrat Bold"/>
              </a:rPr>
              <a:t>Findings:</a:t>
            </a:r>
          </a:p>
          <a:p>
            <a:pPr algn="l" marL="451962" indent="-225981" lvl="1">
              <a:lnSpc>
                <a:spcPts val="2930"/>
              </a:lnSpc>
              <a:buFont typeface="Arial"/>
              <a:buChar char="•"/>
            </a:pPr>
            <a:r>
              <a:rPr lang="en-US" sz="2093">
                <a:solidFill>
                  <a:srgbClr val="101010"/>
                </a:solidFill>
                <a:latin typeface="Montserrat"/>
              </a:rPr>
              <a:t>We find that the </a:t>
            </a:r>
            <a:r>
              <a:rPr lang="en-US" sz="2093">
                <a:solidFill>
                  <a:srgbClr val="101010"/>
                </a:solidFill>
                <a:latin typeface="Montserrat Bold"/>
              </a:rPr>
              <a:t>elastic net model</a:t>
            </a:r>
            <a:r>
              <a:rPr lang="en-US" sz="2093">
                <a:solidFill>
                  <a:srgbClr val="101010"/>
                </a:solidFill>
                <a:latin typeface="Montserrat"/>
              </a:rPr>
              <a:t> garners the </a:t>
            </a:r>
            <a:r>
              <a:rPr lang="en-US" sz="2093">
                <a:solidFill>
                  <a:srgbClr val="101010"/>
                </a:solidFill>
                <a:latin typeface="Montserrat Bold"/>
              </a:rPr>
              <a:t>highest accuracy</a:t>
            </a:r>
            <a:r>
              <a:rPr lang="en-US" sz="2093">
                <a:solidFill>
                  <a:srgbClr val="101010"/>
                </a:solidFill>
                <a:latin typeface="Montserrat"/>
              </a:rPr>
              <a:t>; hence, its coefficients will be used as basis for selecting the final features. Surprisingly, the model is almost a lasso regression model, with alpha = 0.9.</a:t>
            </a:r>
          </a:p>
          <a:p>
            <a:pPr algn="l" marL="451962" indent="-225981" lvl="1">
              <a:lnSpc>
                <a:spcPts val="2930"/>
              </a:lnSpc>
              <a:buFont typeface="Arial"/>
              <a:buChar char="•"/>
            </a:pPr>
            <a:r>
              <a:rPr lang="en-US" sz="2093">
                <a:solidFill>
                  <a:srgbClr val="101010"/>
                </a:solidFill>
                <a:latin typeface="Montserrat"/>
              </a:rPr>
              <a:t>This makes sense since we want to remove unimportant features while still being able to remove collinearity between variables (from using ridge regression as well).</a:t>
            </a:r>
          </a:p>
          <a:p>
            <a:pPr algn="l" marL="451962" indent="-225981" lvl="1">
              <a:lnSpc>
                <a:spcPts val="2930"/>
              </a:lnSpc>
              <a:buFont typeface="Arial"/>
              <a:buChar char="•"/>
            </a:pPr>
            <a:r>
              <a:rPr lang="en-US" sz="2093">
                <a:solidFill>
                  <a:srgbClr val="101010"/>
                </a:solidFill>
                <a:latin typeface="Montserrat"/>
              </a:rPr>
              <a:t>From </a:t>
            </a:r>
            <a:r>
              <a:rPr lang="en-US" sz="2093">
                <a:solidFill>
                  <a:srgbClr val="101010"/>
                </a:solidFill>
                <a:latin typeface="Montserrat Bold"/>
              </a:rPr>
              <a:t>Slide 12</a:t>
            </a:r>
            <a:r>
              <a:rPr lang="en-US" sz="2093">
                <a:solidFill>
                  <a:srgbClr val="101010"/>
                </a:solidFill>
                <a:latin typeface="Montserrat"/>
              </a:rPr>
              <a:t>, we observed that some features had their coefficients zeroed out for a certain class. BUT, since this is a multi-class classification problem, if we account for all 5 sets of coefficients (5 classes), we see that we can drop these features: </a:t>
            </a:r>
            <a:r>
              <a:rPr lang="en-US" sz="2093">
                <a:solidFill>
                  <a:srgbClr val="101010"/>
                </a:solidFill>
                <a:latin typeface="Montserrat Bold"/>
              </a:rPr>
              <a:t>local_unemployment_rate</a:t>
            </a:r>
            <a:r>
              <a:rPr lang="en-US" sz="2093">
                <a:solidFill>
                  <a:srgbClr val="101010"/>
                </a:solidFill>
                <a:latin typeface="Montserrat"/>
              </a:rPr>
              <a:t>, </a:t>
            </a:r>
            <a:r>
              <a:rPr lang="en-US" sz="2093">
                <a:solidFill>
                  <a:srgbClr val="101010"/>
                </a:solidFill>
                <a:latin typeface="Montserrat Bold"/>
              </a:rPr>
              <a:t>order_processing_time</a:t>
            </a:r>
            <a:r>
              <a:rPr lang="en-US" sz="2093">
                <a:solidFill>
                  <a:srgbClr val="101010"/>
                </a:solidFill>
                <a:latin typeface="Montserrat"/>
              </a:rPr>
              <a:t>, </a:t>
            </a:r>
            <a:r>
              <a:rPr lang="en-US" sz="2093">
                <a:solidFill>
                  <a:srgbClr val="101010"/>
                </a:solidFill>
                <a:latin typeface="Montserrat Bold"/>
              </a:rPr>
              <a:t>complaint_rate</a:t>
            </a:r>
            <a:r>
              <a:rPr lang="en-US" sz="2093">
                <a:solidFill>
                  <a:srgbClr val="101010"/>
                </a:solidFill>
                <a:latin typeface="Montserrat"/>
              </a:rPr>
              <a:t>, </a:t>
            </a:r>
            <a:r>
              <a:rPr lang="en-US" sz="2093">
                <a:solidFill>
                  <a:srgbClr val="101010"/>
                </a:solidFill>
                <a:latin typeface="Montserrat Bold"/>
              </a:rPr>
              <a:t>repeat_customers</a:t>
            </a:r>
            <a:r>
              <a:rPr lang="en-US" sz="2093">
                <a:solidFill>
                  <a:srgbClr val="101010"/>
                </a:solidFill>
                <a:latin typeface="Montserrat"/>
              </a:rPr>
              <a:t>,  and </a:t>
            </a:r>
            <a:r>
              <a:rPr lang="en-US" sz="2093">
                <a:solidFill>
                  <a:srgbClr val="101010"/>
                </a:solidFill>
                <a:latin typeface="Montserrat Bold"/>
              </a:rPr>
              <a:t>experience_years   </a:t>
            </a:r>
          </a:p>
        </p:txBody>
      </p:sp>
      <p:sp>
        <p:nvSpPr>
          <p:cNvPr name="TextBox 8" id="8"/>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13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2043286" y="3886774"/>
            <a:ext cx="6224210" cy="5159468"/>
          </a:xfrm>
          <a:custGeom>
            <a:avLst/>
            <a:gdLst/>
            <a:ahLst/>
            <a:cxnLst/>
            <a:rect r="r" b="b" t="t" l="l"/>
            <a:pathLst>
              <a:path h="5159468" w="6224210">
                <a:moveTo>
                  <a:pt x="0" y="0"/>
                </a:moveTo>
                <a:lnTo>
                  <a:pt x="6224210" y="0"/>
                </a:lnTo>
                <a:lnTo>
                  <a:pt x="6224210" y="5159468"/>
                </a:lnTo>
                <a:lnTo>
                  <a:pt x="0" y="5159468"/>
                </a:lnTo>
                <a:lnTo>
                  <a:pt x="0" y="0"/>
                </a:lnTo>
                <a:close/>
              </a:path>
            </a:pathLst>
          </a:custGeom>
          <a:blipFill>
            <a:blip r:embed="rId3"/>
            <a:stretch>
              <a:fillRect l="0" t="0" r="0" b="0"/>
            </a:stretch>
          </a:blipFill>
        </p:spPr>
      </p:sp>
      <p:sp>
        <p:nvSpPr>
          <p:cNvPr name="Freeform 4" id="4"/>
          <p:cNvSpPr/>
          <p:nvPr/>
        </p:nvSpPr>
        <p:spPr>
          <a:xfrm flipH="false" flipV="false" rot="0">
            <a:off x="9612106" y="4188296"/>
            <a:ext cx="5908165" cy="4556425"/>
          </a:xfrm>
          <a:custGeom>
            <a:avLst/>
            <a:gdLst/>
            <a:ahLst/>
            <a:cxnLst/>
            <a:rect r="r" b="b" t="t" l="l"/>
            <a:pathLst>
              <a:path h="4556425" w="5908165">
                <a:moveTo>
                  <a:pt x="0" y="0"/>
                </a:moveTo>
                <a:lnTo>
                  <a:pt x="5908165" y="0"/>
                </a:lnTo>
                <a:lnTo>
                  <a:pt x="5908165" y="4556425"/>
                </a:lnTo>
                <a:lnTo>
                  <a:pt x="0" y="4556425"/>
                </a:lnTo>
                <a:lnTo>
                  <a:pt x="0" y="0"/>
                </a:lnTo>
                <a:close/>
              </a:path>
            </a:pathLst>
          </a:custGeom>
          <a:blipFill>
            <a:blip r:embed="rId4"/>
            <a:stretch>
              <a:fillRect l="0" t="0" r="0" b="0"/>
            </a:stretch>
          </a:blipFill>
        </p:spPr>
      </p:sp>
      <p:sp>
        <p:nvSpPr>
          <p:cNvPr name="TextBox 5" id="5"/>
          <p:cNvSpPr txBox="true"/>
          <p:nvPr/>
        </p:nvSpPr>
        <p:spPr>
          <a:xfrm rot="0">
            <a:off x="874009" y="718617"/>
            <a:ext cx="13192777"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Principal Component Analysis</a:t>
            </a:r>
          </a:p>
        </p:txBody>
      </p:sp>
      <p:sp>
        <p:nvSpPr>
          <p:cNvPr name="TextBox 6" id="6"/>
          <p:cNvSpPr txBox="true"/>
          <p:nvPr/>
        </p:nvSpPr>
        <p:spPr>
          <a:xfrm rot="0">
            <a:off x="874009" y="1886313"/>
            <a:ext cx="13929247" cy="1088386"/>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is used to reduce the number of variables while maintaining the majority of the important information. The main objective of PCA is to simplify your model features into fewer components to help visualize patterns in your data</a:t>
            </a:r>
          </a:p>
        </p:txBody>
      </p:sp>
      <p:sp>
        <p:nvSpPr>
          <p:cNvPr name="TextBox 7" id="7"/>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3571201" y="2813103"/>
            <a:ext cx="11421101" cy="6445197"/>
          </a:xfrm>
          <a:custGeom>
            <a:avLst/>
            <a:gdLst/>
            <a:ahLst/>
            <a:cxnLst/>
            <a:rect r="r" b="b" t="t" l="l"/>
            <a:pathLst>
              <a:path h="6445197" w="11421101">
                <a:moveTo>
                  <a:pt x="0" y="0"/>
                </a:moveTo>
                <a:lnTo>
                  <a:pt x="11421101" y="0"/>
                </a:lnTo>
                <a:lnTo>
                  <a:pt x="11421101" y="6445197"/>
                </a:lnTo>
                <a:lnTo>
                  <a:pt x="0" y="6445197"/>
                </a:lnTo>
                <a:lnTo>
                  <a:pt x="0" y="0"/>
                </a:lnTo>
                <a:close/>
              </a:path>
            </a:pathLst>
          </a:custGeom>
          <a:blipFill>
            <a:blip r:embed="rId3"/>
            <a:stretch>
              <a:fillRect l="0" t="0" r="0" b="0"/>
            </a:stretch>
          </a:blipFill>
        </p:spPr>
      </p:sp>
      <p:sp>
        <p:nvSpPr>
          <p:cNvPr name="TextBox 4" id="4"/>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Choosing the Number of Principal Components</a:t>
            </a:r>
          </a:p>
        </p:txBody>
      </p:sp>
      <p:sp>
        <p:nvSpPr>
          <p:cNvPr name="TextBox 5" id="5"/>
          <p:cNvSpPr txBox="true"/>
          <p:nvPr/>
        </p:nvSpPr>
        <p:spPr>
          <a:xfrm rot="0">
            <a:off x="874009" y="1521901"/>
            <a:ext cx="13929247" cy="1470828"/>
          </a:xfrm>
          <a:prstGeom prst="rect">
            <a:avLst/>
          </a:prstGeom>
        </p:spPr>
        <p:txBody>
          <a:bodyPr anchor="t" rtlCol="false" tIns="0" lIns="0" bIns="0" rIns="0">
            <a:spAutoFit/>
          </a:bodyPr>
          <a:lstStyle/>
          <a:p>
            <a:pPr algn="l">
              <a:lnSpc>
                <a:spcPts val="2930"/>
              </a:lnSpc>
            </a:pPr>
            <a:r>
              <a:rPr lang="en-US" sz="2093">
                <a:solidFill>
                  <a:srgbClr val="101010"/>
                </a:solidFill>
                <a:latin typeface="Montserrat"/>
              </a:rPr>
              <a:t>Using R’s prcomp() function, it extracted 30 principal components. Cumulative variance ratio is shown below according to its principle components added from left to right. </a:t>
            </a:r>
          </a:p>
          <a:p>
            <a:pPr algn="l" marL="0" indent="0" lvl="0">
              <a:lnSpc>
                <a:spcPts val="2930"/>
              </a:lnSpc>
              <a:spcBef>
                <a:spcPct val="0"/>
              </a:spcBef>
            </a:pPr>
            <a:r>
              <a:rPr lang="en-US" sz="2093">
                <a:solidFill>
                  <a:srgbClr val="101010"/>
                </a:solidFill>
                <a:latin typeface="Montserrat"/>
              </a:rPr>
              <a:t>By the explained variance ratio plot, we decided to use only </a:t>
            </a:r>
            <a:r>
              <a:rPr lang="en-US" sz="2093">
                <a:solidFill>
                  <a:srgbClr val="5385EA"/>
                </a:solidFill>
                <a:latin typeface="Montserrat Bold"/>
              </a:rPr>
              <a:t>10 Principal Components</a:t>
            </a:r>
            <a:r>
              <a:rPr lang="en-US" sz="2093">
                <a:solidFill>
                  <a:srgbClr val="101010"/>
                </a:solidFill>
                <a:latin typeface="Montserrat"/>
              </a:rPr>
              <a:t> since it already has ~</a:t>
            </a:r>
            <a:r>
              <a:rPr lang="en-US" sz="2093">
                <a:solidFill>
                  <a:srgbClr val="6A79FF"/>
                </a:solidFill>
                <a:latin typeface="Montserrat Bold"/>
              </a:rPr>
              <a:t>90%</a:t>
            </a:r>
            <a:r>
              <a:rPr lang="en-US" sz="2093">
                <a:solidFill>
                  <a:srgbClr val="101010"/>
                </a:solidFill>
                <a:latin typeface="Montserrat"/>
              </a:rPr>
              <a:t> </a:t>
            </a:r>
            <a:r>
              <a:rPr lang="en-US" sz="2093">
                <a:solidFill>
                  <a:srgbClr val="101010"/>
                </a:solidFill>
                <a:latin typeface="Montserrat Bold"/>
              </a:rPr>
              <a:t>variance</a:t>
            </a:r>
            <a:r>
              <a:rPr lang="en-US" sz="2093">
                <a:solidFill>
                  <a:srgbClr val="101010"/>
                </a:solidFill>
                <a:latin typeface="Montserrat"/>
              </a:rPr>
              <a:t> of the data.</a:t>
            </a:r>
          </a:p>
        </p:txBody>
      </p:sp>
      <p:sp>
        <p:nvSpPr>
          <p:cNvPr name="TextBox 6" id="6"/>
          <p:cNvSpPr txBox="true"/>
          <p:nvPr/>
        </p:nvSpPr>
        <p:spPr>
          <a:xfrm rot="0">
            <a:off x="874009" y="9472123"/>
            <a:ext cx="13929247" cy="306705"/>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101010"/>
                </a:solidFill>
                <a:latin typeface="Montserrat Italics"/>
              </a:rPr>
              <a:t>Note: 30 features (excluded income &amp; star rating) </a:t>
            </a:r>
          </a:p>
        </p:txBody>
      </p:sp>
      <p:sp>
        <p:nvSpPr>
          <p:cNvPr name="TextBox 7" id="7"/>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874009" y="2855560"/>
            <a:ext cx="9667838" cy="5774922"/>
          </a:xfrm>
          <a:custGeom>
            <a:avLst/>
            <a:gdLst/>
            <a:ahLst/>
            <a:cxnLst/>
            <a:rect r="r" b="b" t="t" l="l"/>
            <a:pathLst>
              <a:path h="5774922" w="9667838">
                <a:moveTo>
                  <a:pt x="0" y="0"/>
                </a:moveTo>
                <a:lnTo>
                  <a:pt x="9667838" y="0"/>
                </a:lnTo>
                <a:lnTo>
                  <a:pt x="9667838" y="5774922"/>
                </a:lnTo>
                <a:lnTo>
                  <a:pt x="0" y="5774922"/>
                </a:lnTo>
                <a:lnTo>
                  <a:pt x="0" y="0"/>
                </a:lnTo>
                <a:close/>
              </a:path>
            </a:pathLst>
          </a:custGeom>
          <a:blipFill>
            <a:blip r:embed="rId3"/>
            <a:stretch>
              <a:fillRect l="0" t="0" r="0" b="0"/>
            </a:stretch>
          </a:blipFill>
        </p:spPr>
      </p:sp>
      <p:sp>
        <p:nvSpPr>
          <p:cNvPr name="TextBox 4" id="4"/>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Factor Loadings</a:t>
            </a:r>
          </a:p>
        </p:txBody>
      </p:sp>
      <p:sp>
        <p:nvSpPr>
          <p:cNvPr name="TextBox 5" id="5"/>
          <p:cNvSpPr txBox="true"/>
          <p:nvPr/>
        </p:nvSpPr>
        <p:spPr>
          <a:xfrm rot="0">
            <a:off x="874009" y="1521901"/>
            <a:ext cx="13929247" cy="727878"/>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Loadings are useful because you can see the importance of each variable across all of the calculated Principal Components. We limit the loadings to their top 5 highest values for interpretability of Factors.</a:t>
            </a:r>
          </a:p>
        </p:txBody>
      </p:sp>
      <p:sp>
        <p:nvSpPr>
          <p:cNvPr name="TextBox 6" id="6"/>
          <p:cNvSpPr txBox="true"/>
          <p:nvPr/>
        </p:nvSpPr>
        <p:spPr>
          <a:xfrm rot="0">
            <a:off x="10541847" y="3609245"/>
            <a:ext cx="6717453" cy="3871438"/>
          </a:xfrm>
          <a:prstGeom prst="rect">
            <a:avLst/>
          </a:prstGeom>
        </p:spPr>
        <p:txBody>
          <a:bodyPr anchor="t" rtlCol="false" tIns="0" lIns="0" bIns="0" rIns="0">
            <a:spAutoFit/>
          </a:bodyPr>
          <a:lstStyle/>
          <a:p>
            <a:pPr algn="l" marL="429581" indent="-214790" lvl="1">
              <a:lnSpc>
                <a:spcPts val="2785"/>
              </a:lnSpc>
              <a:buFont typeface="Arial"/>
              <a:buChar char="•"/>
            </a:pPr>
            <a:r>
              <a:rPr lang="en-US" sz="1989">
                <a:solidFill>
                  <a:srgbClr val="101010"/>
                </a:solidFill>
                <a:latin typeface="Montserrat"/>
              </a:rPr>
              <a:t>PC1 - In contrast of low values of social media engagement and advertising to high unemployment rate, economic rate, and average income.</a:t>
            </a:r>
          </a:p>
          <a:p>
            <a:pPr algn="l" marL="429581" indent="-214790" lvl="1">
              <a:lnSpc>
                <a:spcPts val="2785"/>
              </a:lnSpc>
              <a:buFont typeface="Arial"/>
              <a:buChar char="•"/>
            </a:pPr>
            <a:r>
              <a:rPr lang="en-US" sz="1989">
                <a:solidFill>
                  <a:srgbClr val="101010"/>
                </a:solidFill>
                <a:latin typeface="Montserrat"/>
              </a:rPr>
              <a:t>PC2 - low values of features related to holistic employment growth and competitor factors.</a:t>
            </a:r>
          </a:p>
          <a:p>
            <a:pPr algn="l" marL="429581" indent="-214790" lvl="1">
              <a:lnSpc>
                <a:spcPts val="2785"/>
              </a:lnSpc>
              <a:buFont typeface="Arial"/>
              <a:buChar char="•"/>
            </a:pPr>
            <a:r>
              <a:rPr lang="en-US" sz="1989">
                <a:solidFill>
                  <a:srgbClr val="101010"/>
                </a:solidFill>
                <a:latin typeface="Montserrat"/>
              </a:rPr>
              <a:t>PC3 - high values of features related to employee growth and weather conditions.</a:t>
            </a:r>
          </a:p>
          <a:p>
            <a:pPr algn="l" marL="429581" indent="-214790" lvl="1">
              <a:lnSpc>
                <a:spcPts val="2785"/>
              </a:lnSpc>
              <a:spcBef>
                <a:spcPct val="0"/>
              </a:spcBef>
              <a:buFont typeface="Arial"/>
              <a:buChar char="•"/>
            </a:pPr>
            <a:r>
              <a:rPr lang="en-US" sz="1989">
                <a:solidFill>
                  <a:srgbClr val="101010"/>
                </a:solidFill>
                <a:latin typeface="Montserrat"/>
              </a:rPr>
              <a:t>PC4 - high values of features related to competitor factors and weather conditions.</a:t>
            </a:r>
          </a:p>
          <a:p>
            <a:pPr algn="l" marL="0" indent="0" lvl="0">
              <a:lnSpc>
                <a:spcPts val="2785"/>
              </a:lnSpc>
              <a:spcBef>
                <a:spcPct val="0"/>
              </a:spcBef>
            </a:pPr>
          </a:p>
        </p:txBody>
      </p:sp>
      <p:sp>
        <p:nvSpPr>
          <p:cNvPr name="TextBox 7" id="7"/>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646964" y="2187047"/>
            <a:ext cx="10126178" cy="5912907"/>
          </a:xfrm>
          <a:custGeom>
            <a:avLst/>
            <a:gdLst/>
            <a:ahLst/>
            <a:cxnLst/>
            <a:rect r="r" b="b" t="t" l="l"/>
            <a:pathLst>
              <a:path h="5912907" w="10126178">
                <a:moveTo>
                  <a:pt x="0" y="0"/>
                </a:moveTo>
                <a:lnTo>
                  <a:pt x="10126178" y="0"/>
                </a:lnTo>
                <a:lnTo>
                  <a:pt x="10126178" y="5912906"/>
                </a:lnTo>
                <a:lnTo>
                  <a:pt x="0" y="5912906"/>
                </a:lnTo>
                <a:lnTo>
                  <a:pt x="0" y="0"/>
                </a:lnTo>
                <a:close/>
              </a:path>
            </a:pathLst>
          </a:custGeom>
          <a:blipFill>
            <a:blip r:embed="rId3"/>
            <a:stretch>
              <a:fillRect l="0" t="0" r="0" b="0"/>
            </a:stretch>
          </a:blipFill>
        </p:spPr>
      </p:sp>
      <p:sp>
        <p:nvSpPr>
          <p:cNvPr name="TextBox 4" id="4"/>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Factor Loadings</a:t>
            </a:r>
          </a:p>
        </p:txBody>
      </p:sp>
      <p:sp>
        <p:nvSpPr>
          <p:cNvPr name="TextBox 5" id="5"/>
          <p:cNvSpPr txBox="true"/>
          <p:nvPr/>
        </p:nvSpPr>
        <p:spPr>
          <a:xfrm rot="0">
            <a:off x="10287896" y="2835651"/>
            <a:ext cx="6717453" cy="4577598"/>
          </a:xfrm>
          <a:prstGeom prst="rect">
            <a:avLst/>
          </a:prstGeom>
        </p:spPr>
        <p:txBody>
          <a:bodyPr anchor="t" rtlCol="false" tIns="0" lIns="0" bIns="0" rIns="0">
            <a:spAutoFit/>
          </a:bodyPr>
          <a:lstStyle/>
          <a:p>
            <a:pPr algn="l" marL="429581" indent="-214790" lvl="1">
              <a:lnSpc>
                <a:spcPts val="2785"/>
              </a:lnSpc>
              <a:buFont typeface="Arial"/>
              <a:buChar char="•"/>
            </a:pPr>
            <a:r>
              <a:rPr lang="en-US" sz="1989">
                <a:solidFill>
                  <a:srgbClr val="101010"/>
                </a:solidFill>
                <a:latin typeface="Montserrat"/>
              </a:rPr>
              <a:t>PC5 - In contrast of high values for inventory turnover, staff turn over and order processing time to low values of restaurant’s value for money and promos.</a:t>
            </a:r>
          </a:p>
          <a:p>
            <a:pPr algn="l" marL="429581" indent="-214790" lvl="1">
              <a:lnSpc>
                <a:spcPts val="2785"/>
              </a:lnSpc>
              <a:buFont typeface="Arial"/>
              <a:buChar char="•"/>
            </a:pPr>
            <a:r>
              <a:rPr lang="en-US" sz="1989">
                <a:solidFill>
                  <a:srgbClr val="101010"/>
                </a:solidFill>
                <a:latin typeface="Montserrat"/>
              </a:rPr>
              <a:t>PC6 - high values for variety of products (ie. vegetarian) and accessibility.</a:t>
            </a:r>
          </a:p>
          <a:p>
            <a:pPr algn="l" marL="429581" indent="-214790" lvl="1">
              <a:lnSpc>
                <a:spcPts val="2785"/>
              </a:lnSpc>
              <a:buFont typeface="Arial"/>
              <a:buChar char="•"/>
            </a:pPr>
            <a:r>
              <a:rPr lang="en-US" sz="1989">
                <a:solidFill>
                  <a:srgbClr val="101010"/>
                </a:solidFill>
                <a:latin typeface="Montserrat"/>
              </a:rPr>
              <a:t>PC7 - In contrast of low values for unemployment &amp; economic growth rate, and average income to variety of products including seasonality.</a:t>
            </a:r>
          </a:p>
          <a:p>
            <a:pPr algn="l" marL="429581" indent="-214790" lvl="1">
              <a:lnSpc>
                <a:spcPts val="2785"/>
              </a:lnSpc>
              <a:buFont typeface="Arial"/>
              <a:buChar char="•"/>
            </a:pPr>
            <a:r>
              <a:rPr lang="en-US" sz="1989">
                <a:solidFill>
                  <a:srgbClr val="101010"/>
                </a:solidFill>
                <a:latin typeface="Montserrat"/>
              </a:rPr>
              <a:t>PC8 - In contrast of low values of variety of products together with seasonal promos to high employee satisfactory performance/growth.</a:t>
            </a:r>
          </a:p>
          <a:p>
            <a:pPr algn="l" marL="0" indent="0" lvl="0">
              <a:lnSpc>
                <a:spcPts val="2785"/>
              </a:lnSpc>
              <a:spcBef>
                <a:spcPct val="0"/>
              </a:spcBef>
            </a:pPr>
          </a:p>
        </p:txBody>
      </p:sp>
      <p:sp>
        <p:nvSpPr>
          <p:cNvPr name="TextBox 6" id="6"/>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874009" y="2449005"/>
            <a:ext cx="8753386" cy="5388989"/>
          </a:xfrm>
          <a:custGeom>
            <a:avLst/>
            <a:gdLst/>
            <a:ahLst/>
            <a:cxnLst/>
            <a:rect r="r" b="b" t="t" l="l"/>
            <a:pathLst>
              <a:path h="5388989" w="8753386">
                <a:moveTo>
                  <a:pt x="0" y="0"/>
                </a:moveTo>
                <a:lnTo>
                  <a:pt x="8753386" y="0"/>
                </a:lnTo>
                <a:lnTo>
                  <a:pt x="8753386" y="5388990"/>
                </a:lnTo>
                <a:lnTo>
                  <a:pt x="0" y="5388990"/>
                </a:lnTo>
                <a:lnTo>
                  <a:pt x="0" y="0"/>
                </a:lnTo>
                <a:close/>
              </a:path>
            </a:pathLst>
          </a:custGeom>
          <a:blipFill>
            <a:blip r:embed="rId3"/>
            <a:stretch>
              <a:fillRect l="0" t="0" r="0" b="0"/>
            </a:stretch>
          </a:blipFill>
        </p:spPr>
      </p:sp>
      <p:sp>
        <p:nvSpPr>
          <p:cNvPr name="TextBox 4" id="4"/>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Factor Loadings</a:t>
            </a:r>
          </a:p>
        </p:txBody>
      </p:sp>
      <p:sp>
        <p:nvSpPr>
          <p:cNvPr name="TextBox 5" id="5"/>
          <p:cNvSpPr txBox="true"/>
          <p:nvPr/>
        </p:nvSpPr>
        <p:spPr>
          <a:xfrm rot="0">
            <a:off x="10287896" y="4071430"/>
            <a:ext cx="6717453" cy="2106040"/>
          </a:xfrm>
          <a:prstGeom prst="rect">
            <a:avLst/>
          </a:prstGeom>
        </p:spPr>
        <p:txBody>
          <a:bodyPr anchor="t" rtlCol="false" tIns="0" lIns="0" bIns="0" rIns="0">
            <a:spAutoFit/>
          </a:bodyPr>
          <a:lstStyle/>
          <a:p>
            <a:pPr algn="l" marL="429581" indent="-214790" lvl="1">
              <a:lnSpc>
                <a:spcPts val="2785"/>
              </a:lnSpc>
              <a:buFont typeface="Arial"/>
              <a:buChar char="•"/>
            </a:pPr>
            <a:r>
              <a:rPr lang="en-US" sz="1989">
                <a:solidFill>
                  <a:srgbClr val="101010"/>
                </a:solidFill>
                <a:latin typeface="Montserrat"/>
              </a:rPr>
              <a:t>PC9 - low values of restaurant strategy, value and customer satisfaction</a:t>
            </a:r>
          </a:p>
          <a:p>
            <a:pPr algn="l" marL="429581" indent="-214790" lvl="1">
              <a:lnSpc>
                <a:spcPts val="2785"/>
              </a:lnSpc>
              <a:buFont typeface="Arial"/>
              <a:buChar char="•"/>
            </a:pPr>
            <a:r>
              <a:rPr lang="en-US" sz="1989">
                <a:solidFill>
                  <a:srgbClr val="101010"/>
                </a:solidFill>
                <a:latin typeface="Montserrat"/>
              </a:rPr>
              <a:t>PC10 - In contrast of high values of inventory/food order time to low customer satisfaction.</a:t>
            </a:r>
          </a:p>
          <a:p>
            <a:pPr algn="l">
              <a:lnSpc>
                <a:spcPts val="2785"/>
              </a:lnSpc>
            </a:pPr>
          </a:p>
          <a:p>
            <a:pPr algn="l" marL="0" indent="0" lvl="0">
              <a:lnSpc>
                <a:spcPts val="2785"/>
              </a:lnSpc>
              <a:spcBef>
                <a:spcPct val="0"/>
              </a:spcBef>
            </a:pPr>
          </a:p>
        </p:txBody>
      </p:sp>
      <p:sp>
        <p:nvSpPr>
          <p:cNvPr name="TextBox 6" id="6"/>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19</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607304" y="4747260"/>
            <a:ext cx="4508966" cy="396240"/>
          </a:xfrm>
          <a:prstGeom prst="rect">
            <a:avLst/>
          </a:prstGeom>
        </p:spPr>
        <p:txBody>
          <a:bodyPr anchor="t" rtlCol="false" tIns="0" lIns="0" bIns="0" rIns="0">
            <a:spAutoFit/>
          </a:bodyPr>
          <a:lstStyle/>
          <a:p>
            <a:pPr algn="l">
              <a:lnSpc>
                <a:spcPts val="3360"/>
              </a:lnSpc>
            </a:pPr>
            <a:r>
              <a:rPr lang="en-US" sz="2400">
                <a:solidFill>
                  <a:srgbClr val="000000"/>
                </a:solidFill>
                <a:latin typeface="Montserrat Bold"/>
              </a:rPr>
              <a:t>Restaurant Data overview</a:t>
            </a:r>
          </a:p>
        </p:txBody>
      </p:sp>
      <p:sp>
        <p:nvSpPr>
          <p:cNvPr name="TextBox 3" id="3"/>
          <p:cNvSpPr txBox="true"/>
          <p:nvPr/>
        </p:nvSpPr>
        <p:spPr>
          <a:xfrm rot="0">
            <a:off x="1737398" y="3221086"/>
            <a:ext cx="8397219" cy="1246488"/>
          </a:xfrm>
          <a:prstGeom prst="rect">
            <a:avLst/>
          </a:prstGeom>
        </p:spPr>
        <p:txBody>
          <a:bodyPr anchor="t" rtlCol="false" tIns="0" lIns="0" bIns="0" rIns="0">
            <a:spAutoFit/>
          </a:bodyPr>
          <a:lstStyle/>
          <a:p>
            <a:pPr algn="l" marL="0" indent="0" lvl="0">
              <a:lnSpc>
                <a:spcPts val="10276"/>
              </a:lnSpc>
              <a:spcBef>
                <a:spcPct val="0"/>
              </a:spcBef>
            </a:pPr>
            <a:r>
              <a:rPr lang="en-US" sz="7340" strike="noStrike" u="none">
                <a:solidFill>
                  <a:srgbClr val="000000"/>
                </a:solidFill>
                <a:latin typeface="Montserrat Bold"/>
              </a:rPr>
              <a:t>Introduction</a:t>
            </a:r>
          </a:p>
        </p:txBody>
      </p:sp>
      <p:sp>
        <p:nvSpPr>
          <p:cNvPr name="TextBox 4" id="4"/>
          <p:cNvSpPr txBox="true"/>
          <p:nvPr/>
        </p:nvSpPr>
        <p:spPr>
          <a:xfrm rot="0">
            <a:off x="1737398" y="4753324"/>
            <a:ext cx="7195263" cy="1824025"/>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We will explore how Unsupervised and Supervised Learning can be applied to analyze restaurant data. By leveraging techniques like PCA, classification, and regression , we can uncover patterns and predict restaurant’s income and rating.</a:t>
            </a:r>
          </a:p>
        </p:txBody>
      </p:sp>
      <p:sp>
        <p:nvSpPr>
          <p:cNvPr name="TextBox 5" id="5"/>
          <p:cNvSpPr txBox="true"/>
          <p:nvPr/>
        </p:nvSpPr>
        <p:spPr>
          <a:xfrm rot="0">
            <a:off x="10607304" y="5391822"/>
            <a:ext cx="4508966" cy="2933700"/>
          </a:xfrm>
          <a:prstGeom prst="rect">
            <a:avLst/>
          </a:prstGeom>
        </p:spPr>
        <p:txBody>
          <a:bodyPr anchor="t" rtlCol="false" tIns="0" lIns="0" bIns="0" rIns="0">
            <a:spAutoFit/>
          </a:bodyPr>
          <a:lstStyle/>
          <a:p>
            <a:pPr algn="l">
              <a:lnSpc>
                <a:spcPts val="2100"/>
              </a:lnSpc>
            </a:pPr>
            <a:r>
              <a:rPr lang="en-US" sz="1500">
                <a:solidFill>
                  <a:srgbClr val="101010"/>
                </a:solidFill>
                <a:latin typeface="Montserrat"/>
              </a:rPr>
              <a:t>Dataset’s features include various aspects of restaurant operations, including customer accessibility, neighborhood quality, staff training and experience, menu diversity, promotional efforts, pricing strategies, advertising effectiveness, customer satisfaction and loyalty, competitive environment, local economic conditions, and environmental factors.</a:t>
            </a:r>
          </a:p>
          <a:p>
            <a:pPr algn="l">
              <a:lnSpc>
                <a:spcPts val="2100"/>
              </a:lnSpc>
            </a:pPr>
          </a:p>
          <a:p>
            <a:pPr algn="l" marL="0" indent="0" lvl="0">
              <a:lnSpc>
                <a:spcPts val="2100"/>
              </a:lnSpc>
              <a:spcBef>
                <a:spcPct val="0"/>
              </a:spcBef>
            </a:pPr>
          </a:p>
        </p:txBody>
      </p:sp>
      <p:sp>
        <p:nvSpPr>
          <p:cNvPr name="TextBox 6" id="6"/>
          <p:cNvSpPr txBox="true"/>
          <p:nvPr/>
        </p:nvSpPr>
        <p:spPr>
          <a:xfrm rot="0">
            <a:off x="1737398" y="6652603"/>
            <a:ext cx="7195263" cy="1456205"/>
          </a:xfrm>
          <a:prstGeom prst="rect">
            <a:avLst/>
          </a:prstGeom>
        </p:spPr>
        <p:txBody>
          <a:bodyPr anchor="t" rtlCol="false" tIns="0" lIns="0" bIns="0" rIns="0">
            <a:spAutoFit/>
          </a:bodyPr>
          <a:lstStyle/>
          <a:p>
            <a:pPr algn="l">
              <a:lnSpc>
                <a:spcPts val="2930"/>
              </a:lnSpc>
            </a:pPr>
          </a:p>
          <a:p>
            <a:pPr algn="l" marL="0" indent="0" lvl="0">
              <a:lnSpc>
                <a:spcPts val="2930"/>
              </a:lnSpc>
              <a:spcBef>
                <a:spcPct val="0"/>
              </a:spcBef>
            </a:pPr>
            <a:r>
              <a:rPr lang="en-US" sz="2093">
                <a:solidFill>
                  <a:srgbClr val="101010"/>
                </a:solidFill>
                <a:latin typeface="Montserrat"/>
              </a:rPr>
              <a:t>By the end, you will understand how we developed our statistical model and conducted analysis by leveraging these techniques.</a:t>
            </a:r>
          </a:p>
        </p:txBody>
      </p:sp>
      <p:grpSp>
        <p:nvGrpSpPr>
          <p:cNvPr name="Group 7" id="7"/>
          <p:cNvGrpSpPr/>
          <p:nvPr/>
        </p:nvGrpSpPr>
        <p:grpSpPr>
          <a:xfrm rot="0">
            <a:off x="0" y="0"/>
            <a:ext cx="18288000" cy="1874361"/>
            <a:chOff x="0" y="0"/>
            <a:chExt cx="9414331" cy="964887"/>
          </a:xfrm>
        </p:grpSpPr>
        <p:sp>
          <p:nvSpPr>
            <p:cNvPr name="Freeform 8" id="8"/>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9" id="9"/>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
        <p:nvSpPr>
          <p:cNvPr name="AutoShape 10" id="10"/>
          <p:cNvSpPr/>
          <p:nvPr/>
        </p:nvSpPr>
        <p:spPr>
          <a:xfrm>
            <a:off x="9580335" y="4639024"/>
            <a:ext cx="0" cy="3843312"/>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2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874009" y="3196786"/>
            <a:ext cx="6533988" cy="5868742"/>
          </a:xfrm>
          <a:custGeom>
            <a:avLst/>
            <a:gdLst/>
            <a:ahLst/>
            <a:cxnLst/>
            <a:rect r="r" b="b" t="t" l="l"/>
            <a:pathLst>
              <a:path h="5868742" w="6533988">
                <a:moveTo>
                  <a:pt x="0" y="0"/>
                </a:moveTo>
                <a:lnTo>
                  <a:pt x="6533988" y="0"/>
                </a:lnTo>
                <a:lnTo>
                  <a:pt x="6533988" y="5868742"/>
                </a:lnTo>
                <a:lnTo>
                  <a:pt x="0" y="5868742"/>
                </a:lnTo>
                <a:lnTo>
                  <a:pt x="0" y="0"/>
                </a:lnTo>
                <a:close/>
              </a:path>
            </a:pathLst>
          </a:custGeom>
          <a:blipFill>
            <a:blip r:embed="rId3"/>
            <a:stretch>
              <a:fillRect l="0" t="0" r="0" b="0"/>
            </a:stretch>
          </a:blipFill>
        </p:spPr>
      </p:sp>
      <p:sp>
        <p:nvSpPr>
          <p:cNvPr name="Freeform 4" id="4"/>
          <p:cNvSpPr/>
          <p:nvPr/>
        </p:nvSpPr>
        <p:spPr>
          <a:xfrm flipH="false" flipV="false" rot="0">
            <a:off x="7176219" y="3196786"/>
            <a:ext cx="662413" cy="561245"/>
          </a:xfrm>
          <a:custGeom>
            <a:avLst/>
            <a:gdLst/>
            <a:ahLst/>
            <a:cxnLst/>
            <a:rect r="r" b="b" t="t" l="l"/>
            <a:pathLst>
              <a:path h="561245" w="662413">
                <a:moveTo>
                  <a:pt x="0" y="0"/>
                </a:moveTo>
                <a:lnTo>
                  <a:pt x="662413" y="0"/>
                </a:lnTo>
                <a:lnTo>
                  <a:pt x="662413" y="561245"/>
                </a:lnTo>
                <a:lnTo>
                  <a:pt x="0" y="561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Association of Factors with Income &amp; Rating</a:t>
            </a:r>
          </a:p>
        </p:txBody>
      </p:sp>
      <p:sp>
        <p:nvSpPr>
          <p:cNvPr name="TextBox 6" id="6"/>
          <p:cNvSpPr txBox="true"/>
          <p:nvPr/>
        </p:nvSpPr>
        <p:spPr>
          <a:xfrm rot="0">
            <a:off x="874009" y="1521901"/>
            <a:ext cx="13929247" cy="727878"/>
          </a:xfrm>
          <a:prstGeom prst="rect">
            <a:avLst/>
          </a:prstGeom>
        </p:spPr>
        <p:txBody>
          <a:bodyPr anchor="t" rtlCol="false" tIns="0" lIns="0" bIns="0" rIns="0">
            <a:spAutoFit/>
          </a:bodyPr>
          <a:lstStyle/>
          <a:p>
            <a:pPr algn="l">
              <a:lnSpc>
                <a:spcPts val="2930"/>
              </a:lnSpc>
            </a:pPr>
            <a:r>
              <a:rPr lang="en-US" sz="2093">
                <a:solidFill>
                  <a:srgbClr val="101010"/>
                </a:solidFill>
                <a:latin typeface="Montserrat"/>
              </a:rPr>
              <a:t>Now, we interpret each Principal component’s association to income or rating</a:t>
            </a:r>
          </a:p>
          <a:p>
            <a:pPr algn="l" marL="0" indent="0" lvl="0">
              <a:lnSpc>
                <a:spcPts val="2930"/>
              </a:lnSpc>
              <a:spcBef>
                <a:spcPct val="0"/>
              </a:spcBef>
            </a:pPr>
            <a:r>
              <a:rPr lang="en-US" sz="2093">
                <a:solidFill>
                  <a:srgbClr val="101010"/>
                </a:solidFill>
                <a:latin typeface="Montserrat"/>
              </a:rPr>
              <a:t>by using Linear &amp; Logistic Regression</a:t>
            </a:r>
          </a:p>
        </p:txBody>
      </p:sp>
      <p:sp>
        <p:nvSpPr>
          <p:cNvPr name="TextBox 7" id="7"/>
          <p:cNvSpPr txBox="true"/>
          <p:nvPr/>
        </p:nvSpPr>
        <p:spPr>
          <a:xfrm rot="0">
            <a:off x="874009" y="2653861"/>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Income</a:t>
            </a:r>
          </a:p>
        </p:txBody>
      </p:sp>
      <p:sp>
        <p:nvSpPr>
          <p:cNvPr name="TextBox 8" id="8"/>
          <p:cNvSpPr txBox="true"/>
          <p:nvPr/>
        </p:nvSpPr>
        <p:spPr>
          <a:xfrm rot="0">
            <a:off x="8111914" y="3158686"/>
            <a:ext cx="8365341" cy="2250353"/>
          </a:xfrm>
          <a:prstGeom prst="rect">
            <a:avLst/>
          </a:prstGeom>
        </p:spPr>
        <p:txBody>
          <a:bodyPr anchor="t" rtlCol="false" tIns="0" lIns="0" bIns="0" rIns="0">
            <a:spAutoFit/>
          </a:bodyPr>
          <a:lstStyle/>
          <a:p>
            <a:pPr algn="l" marL="0" indent="0" lvl="0">
              <a:lnSpc>
                <a:spcPts val="2980"/>
              </a:lnSpc>
              <a:spcBef>
                <a:spcPct val="0"/>
              </a:spcBef>
            </a:pPr>
            <a:r>
              <a:rPr lang="en-US" sz="2128">
                <a:solidFill>
                  <a:srgbClr val="101010"/>
                </a:solidFill>
                <a:latin typeface="Montserrat"/>
              </a:rPr>
              <a:t>PC3, relating to employee growth and weather conditions, has the most significant positive impact on the restaurant's income. PC6, associated with the variety of products and accessibility, also significantly boosts income, making these two principal components the largest contributors to average income growth.</a:t>
            </a:r>
          </a:p>
        </p:txBody>
      </p:sp>
      <p:sp>
        <p:nvSpPr>
          <p:cNvPr name="TextBox 9" id="9"/>
          <p:cNvSpPr txBox="true"/>
          <p:nvPr/>
        </p:nvSpPr>
        <p:spPr>
          <a:xfrm rot="0">
            <a:off x="8111914" y="6093057"/>
            <a:ext cx="8365341" cy="2250353"/>
          </a:xfrm>
          <a:prstGeom prst="rect">
            <a:avLst/>
          </a:prstGeom>
        </p:spPr>
        <p:txBody>
          <a:bodyPr anchor="t" rtlCol="false" tIns="0" lIns="0" bIns="0" rIns="0">
            <a:spAutoFit/>
          </a:bodyPr>
          <a:lstStyle/>
          <a:p>
            <a:pPr algn="l" marL="0" indent="0" lvl="0">
              <a:lnSpc>
                <a:spcPts val="2980"/>
              </a:lnSpc>
              <a:spcBef>
                <a:spcPct val="0"/>
              </a:spcBef>
            </a:pPr>
            <a:r>
              <a:rPr lang="en-US" sz="2128">
                <a:solidFill>
                  <a:srgbClr val="101010"/>
                </a:solidFill>
                <a:latin typeface="Montserrat"/>
              </a:rPr>
              <a:t>PC2 and PC4, related to poor employee growth, competitor factors, and extreme weather events, significantly contribute to decreasing the restaurant's income. Similarly, PC7 and PC9, associated with low economic growth, poor restaurant strategy, and customer satisfaction, also have a substantial negative impact on income.</a:t>
            </a:r>
          </a:p>
        </p:txBody>
      </p:sp>
      <p:sp>
        <p:nvSpPr>
          <p:cNvPr name="Freeform 10" id="10"/>
          <p:cNvSpPr/>
          <p:nvPr/>
        </p:nvSpPr>
        <p:spPr>
          <a:xfrm flipH="false" flipV="false" rot="0">
            <a:off x="7176219" y="6131157"/>
            <a:ext cx="662413" cy="561245"/>
          </a:xfrm>
          <a:custGeom>
            <a:avLst/>
            <a:gdLst/>
            <a:ahLst/>
            <a:cxnLst/>
            <a:rect r="r" b="b" t="t" l="l"/>
            <a:pathLst>
              <a:path h="561245" w="662413">
                <a:moveTo>
                  <a:pt x="0" y="0"/>
                </a:moveTo>
                <a:lnTo>
                  <a:pt x="662413" y="0"/>
                </a:lnTo>
                <a:lnTo>
                  <a:pt x="662413" y="561245"/>
                </a:lnTo>
                <a:lnTo>
                  <a:pt x="0" y="561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7176219" y="3196786"/>
            <a:ext cx="662413" cy="561245"/>
          </a:xfrm>
          <a:custGeom>
            <a:avLst/>
            <a:gdLst/>
            <a:ahLst/>
            <a:cxnLst/>
            <a:rect r="r" b="b" t="t" l="l"/>
            <a:pathLst>
              <a:path h="561245" w="662413">
                <a:moveTo>
                  <a:pt x="0" y="0"/>
                </a:moveTo>
                <a:lnTo>
                  <a:pt x="662413" y="0"/>
                </a:lnTo>
                <a:lnTo>
                  <a:pt x="662413"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176219" y="6131157"/>
            <a:ext cx="662413" cy="561245"/>
          </a:xfrm>
          <a:custGeom>
            <a:avLst/>
            <a:gdLst/>
            <a:ahLst/>
            <a:cxnLst/>
            <a:rect r="r" b="b" t="t" l="l"/>
            <a:pathLst>
              <a:path h="561245" w="662413">
                <a:moveTo>
                  <a:pt x="0" y="0"/>
                </a:moveTo>
                <a:lnTo>
                  <a:pt x="662413" y="0"/>
                </a:lnTo>
                <a:lnTo>
                  <a:pt x="662413"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58371" y="2198257"/>
            <a:ext cx="12635697" cy="6910295"/>
          </a:xfrm>
          <a:custGeom>
            <a:avLst/>
            <a:gdLst/>
            <a:ahLst/>
            <a:cxnLst/>
            <a:rect r="r" b="b" t="t" l="l"/>
            <a:pathLst>
              <a:path h="6910295" w="12635697">
                <a:moveTo>
                  <a:pt x="0" y="0"/>
                </a:moveTo>
                <a:lnTo>
                  <a:pt x="12635697" y="0"/>
                </a:lnTo>
                <a:lnTo>
                  <a:pt x="12635697" y="6910294"/>
                </a:lnTo>
                <a:lnTo>
                  <a:pt x="0" y="6910294"/>
                </a:lnTo>
                <a:lnTo>
                  <a:pt x="0" y="0"/>
                </a:lnTo>
                <a:close/>
              </a:path>
            </a:pathLst>
          </a:custGeom>
          <a:blipFill>
            <a:blip r:embed="rId5"/>
            <a:stretch>
              <a:fillRect l="0" t="0" r="0" b="0"/>
            </a:stretch>
          </a:blipFill>
        </p:spPr>
      </p:sp>
      <p:sp>
        <p:nvSpPr>
          <p:cNvPr name="TextBox 6" id="6"/>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Association of Factors with Income &amp; Rating</a:t>
            </a:r>
          </a:p>
        </p:txBody>
      </p:sp>
      <p:sp>
        <p:nvSpPr>
          <p:cNvPr name="TextBox 7" id="7"/>
          <p:cNvSpPr txBox="true"/>
          <p:nvPr/>
        </p:nvSpPr>
        <p:spPr>
          <a:xfrm rot="0">
            <a:off x="874009" y="1493407"/>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Rating</a:t>
            </a:r>
          </a:p>
        </p:txBody>
      </p:sp>
      <p:sp>
        <p:nvSpPr>
          <p:cNvPr name="TextBox 8" id="8"/>
          <p:cNvSpPr txBox="true"/>
          <p:nvPr/>
        </p:nvSpPr>
        <p:spPr>
          <a:xfrm rot="0">
            <a:off x="8412356" y="2864269"/>
            <a:ext cx="8365341" cy="1397000"/>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PC6 and PC7 which relates to high values of for restaurant’s </a:t>
            </a:r>
          </a:p>
          <a:p>
            <a:pPr algn="l">
              <a:lnSpc>
                <a:spcPts val="2800"/>
              </a:lnSpc>
            </a:pPr>
            <a:r>
              <a:rPr lang="en-US" sz="2000">
                <a:solidFill>
                  <a:srgbClr val="101010"/>
                </a:solidFill>
                <a:latin typeface="Montserrat"/>
              </a:rPr>
              <a:t>variety of menu/products (i.e. vegetarian) and accessibility gives </a:t>
            </a:r>
          </a:p>
          <a:p>
            <a:pPr algn="l" marL="0" indent="0" lvl="0">
              <a:lnSpc>
                <a:spcPts val="2800"/>
              </a:lnSpc>
              <a:spcBef>
                <a:spcPct val="0"/>
              </a:spcBef>
            </a:pPr>
            <a:r>
              <a:rPr lang="en-US" sz="2000">
                <a:solidFill>
                  <a:srgbClr val="101010"/>
                </a:solidFill>
                <a:latin typeface="Montserrat"/>
              </a:rPr>
              <a:t>a large impact on classifying rating performance of the Restaurant.</a:t>
            </a:r>
          </a:p>
        </p:txBody>
      </p:sp>
      <p:sp>
        <p:nvSpPr>
          <p:cNvPr name="Freeform 9" id="9"/>
          <p:cNvSpPr/>
          <p:nvPr/>
        </p:nvSpPr>
        <p:spPr>
          <a:xfrm flipH="false" flipV="false" rot="0">
            <a:off x="7507426" y="2902369"/>
            <a:ext cx="662413" cy="561245"/>
          </a:xfrm>
          <a:custGeom>
            <a:avLst/>
            <a:gdLst/>
            <a:ahLst/>
            <a:cxnLst/>
            <a:rect r="r" b="b" t="t" l="l"/>
            <a:pathLst>
              <a:path h="561245" w="662413">
                <a:moveTo>
                  <a:pt x="0" y="0"/>
                </a:moveTo>
                <a:lnTo>
                  <a:pt x="662413" y="0"/>
                </a:lnTo>
                <a:lnTo>
                  <a:pt x="662413" y="561244"/>
                </a:lnTo>
                <a:lnTo>
                  <a:pt x="0" y="5612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08707" y="3967181"/>
            <a:ext cx="3776296" cy="2261691"/>
            <a:chOff x="0" y="0"/>
            <a:chExt cx="1163012" cy="696548"/>
          </a:xfrm>
        </p:grpSpPr>
        <p:sp>
          <p:nvSpPr>
            <p:cNvPr name="Freeform 3" id="3"/>
            <p:cNvSpPr/>
            <p:nvPr/>
          </p:nvSpPr>
          <p:spPr>
            <a:xfrm flipH="false" flipV="false" rot="0">
              <a:off x="0" y="0"/>
              <a:ext cx="1163012" cy="696548"/>
            </a:xfrm>
            <a:custGeom>
              <a:avLst/>
              <a:gdLst/>
              <a:ahLst/>
              <a:cxnLst/>
              <a:rect r="r" b="b" t="t" l="l"/>
              <a:pathLst>
                <a:path h="696548" w="1163012">
                  <a:moveTo>
                    <a:pt x="94306" y="0"/>
                  </a:moveTo>
                  <a:lnTo>
                    <a:pt x="1068705" y="0"/>
                  </a:lnTo>
                  <a:cubicBezTo>
                    <a:pt x="1093717" y="0"/>
                    <a:pt x="1117704" y="9936"/>
                    <a:pt x="1135390" y="27622"/>
                  </a:cubicBezTo>
                  <a:cubicBezTo>
                    <a:pt x="1153076" y="45308"/>
                    <a:pt x="1163012" y="69295"/>
                    <a:pt x="1163012" y="94306"/>
                  </a:cubicBezTo>
                  <a:lnTo>
                    <a:pt x="1163012" y="602242"/>
                  </a:lnTo>
                  <a:cubicBezTo>
                    <a:pt x="1163012" y="627254"/>
                    <a:pt x="1153076" y="651241"/>
                    <a:pt x="1135390" y="668927"/>
                  </a:cubicBezTo>
                  <a:cubicBezTo>
                    <a:pt x="1117704" y="686613"/>
                    <a:pt x="1093717" y="696548"/>
                    <a:pt x="1068705" y="696548"/>
                  </a:cubicBezTo>
                  <a:lnTo>
                    <a:pt x="94306" y="696548"/>
                  </a:lnTo>
                  <a:cubicBezTo>
                    <a:pt x="69295" y="696548"/>
                    <a:pt x="45308" y="686613"/>
                    <a:pt x="27622" y="668927"/>
                  </a:cubicBezTo>
                  <a:cubicBezTo>
                    <a:pt x="9936" y="651241"/>
                    <a:pt x="0" y="627254"/>
                    <a:pt x="0" y="602242"/>
                  </a:cubicBezTo>
                  <a:lnTo>
                    <a:pt x="0" y="94306"/>
                  </a:lnTo>
                  <a:cubicBezTo>
                    <a:pt x="0" y="69295"/>
                    <a:pt x="9936" y="45308"/>
                    <a:pt x="27622" y="27622"/>
                  </a:cubicBezTo>
                  <a:cubicBezTo>
                    <a:pt x="45308" y="9936"/>
                    <a:pt x="69295" y="0"/>
                    <a:pt x="9430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4" id="4"/>
            <p:cNvSpPr txBox="true"/>
            <p:nvPr/>
          </p:nvSpPr>
          <p:spPr>
            <a:xfrm>
              <a:off x="0" y="-47625"/>
              <a:ext cx="1163012" cy="744173"/>
            </a:xfrm>
            <a:prstGeom prst="rect">
              <a:avLst/>
            </a:prstGeom>
          </p:spPr>
          <p:txBody>
            <a:bodyPr anchor="ctr" rtlCol="false" tIns="0" lIns="0" bIns="0" rIns="0"/>
            <a:lstStyle/>
            <a:p>
              <a:pPr algn="ctr">
                <a:lnSpc>
                  <a:spcPts val="4059"/>
                </a:lnSpc>
              </a:pPr>
              <a:r>
                <a:rPr lang="en-US" sz="2899">
                  <a:solidFill>
                    <a:srgbClr val="FFFFFF"/>
                  </a:solidFill>
                  <a:latin typeface="Montserrat Bold"/>
                </a:rPr>
                <a:t>Neural Networks</a:t>
              </a:r>
            </a:p>
          </p:txBody>
        </p:sp>
      </p:grpSp>
      <p:sp>
        <p:nvSpPr>
          <p:cNvPr name="Freeform 5" id="5"/>
          <p:cNvSpPr/>
          <p:nvPr/>
        </p:nvSpPr>
        <p:spPr>
          <a:xfrm flipH="false" flipV="false" rot="0">
            <a:off x="-60124" y="0"/>
            <a:ext cx="5099923" cy="1373648"/>
          </a:xfrm>
          <a:custGeom>
            <a:avLst/>
            <a:gdLst/>
            <a:ahLst/>
            <a:cxnLst/>
            <a:rect r="r" b="b" t="t" l="l"/>
            <a:pathLst>
              <a:path h="1373648" w="5099923">
                <a:moveTo>
                  <a:pt x="0" y="0"/>
                </a:moveTo>
                <a:lnTo>
                  <a:pt x="5099924" y="0"/>
                </a:lnTo>
                <a:lnTo>
                  <a:pt x="5099924" y="1373648"/>
                </a:lnTo>
                <a:lnTo>
                  <a:pt x="0" y="13736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682353" y="495300"/>
            <a:ext cx="12923294" cy="1057275"/>
          </a:xfrm>
          <a:prstGeom prst="rect">
            <a:avLst/>
          </a:prstGeom>
        </p:spPr>
        <p:txBody>
          <a:bodyPr anchor="t" rtlCol="false" tIns="0" lIns="0" bIns="0" rIns="0">
            <a:spAutoFit/>
          </a:bodyPr>
          <a:lstStyle/>
          <a:p>
            <a:pPr algn="ctr" marL="0" indent="0" lvl="0">
              <a:lnSpc>
                <a:spcPts val="8299"/>
              </a:lnSpc>
              <a:spcBef>
                <a:spcPct val="0"/>
              </a:spcBef>
            </a:pPr>
            <a:r>
              <a:rPr lang="en-US" sz="6916">
                <a:solidFill>
                  <a:srgbClr val="101010"/>
                </a:solidFill>
                <a:latin typeface="Roboto Bold"/>
              </a:rPr>
              <a:t>Model Options</a:t>
            </a:r>
          </a:p>
        </p:txBody>
      </p:sp>
      <p:sp>
        <p:nvSpPr>
          <p:cNvPr name="TextBox 7" id="7"/>
          <p:cNvSpPr txBox="true"/>
          <p:nvPr/>
        </p:nvSpPr>
        <p:spPr>
          <a:xfrm rot="0">
            <a:off x="4444770" y="1946168"/>
            <a:ext cx="9398460" cy="734554"/>
          </a:xfrm>
          <a:prstGeom prst="rect">
            <a:avLst/>
          </a:prstGeom>
        </p:spPr>
        <p:txBody>
          <a:bodyPr anchor="t" rtlCol="false" tIns="0" lIns="0" bIns="0" rIns="0">
            <a:spAutoFit/>
          </a:bodyPr>
          <a:lstStyle/>
          <a:p>
            <a:pPr algn="ctr">
              <a:lnSpc>
                <a:spcPts val="3081"/>
              </a:lnSpc>
            </a:pPr>
            <a:r>
              <a:rPr lang="en-US" sz="1781">
                <a:solidFill>
                  <a:srgbClr val="000000"/>
                </a:solidFill>
                <a:latin typeface="Montserrat"/>
              </a:rPr>
              <a:t>Models that are best used for high-dimensional datasets</a:t>
            </a:r>
          </a:p>
          <a:p>
            <a:pPr algn="ctr">
              <a:lnSpc>
                <a:spcPts val="3081"/>
              </a:lnSpc>
            </a:pPr>
            <a:r>
              <a:rPr lang="en-US" sz="1781">
                <a:solidFill>
                  <a:srgbClr val="000000"/>
                </a:solidFill>
                <a:latin typeface="Montserrat"/>
              </a:rPr>
              <a:t>for Classification and Regression</a:t>
            </a:r>
          </a:p>
        </p:txBody>
      </p:sp>
      <p:grpSp>
        <p:nvGrpSpPr>
          <p:cNvPr name="Group 8" id="8"/>
          <p:cNvGrpSpPr/>
          <p:nvPr/>
        </p:nvGrpSpPr>
        <p:grpSpPr>
          <a:xfrm rot="0">
            <a:off x="702997" y="3967181"/>
            <a:ext cx="3776296" cy="2261691"/>
            <a:chOff x="0" y="0"/>
            <a:chExt cx="1163012" cy="696548"/>
          </a:xfrm>
        </p:grpSpPr>
        <p:sp>
          <p:nvSpPr>
            <p:cNvPr name="Freeform 9" id="9"/>
            <p:cNvSpPr/>
            <p:nvPr/>
          </p:nvSpPr>
          <p:spPr>
            <a:xfrm flipH="false" flipV="false" rot="0">
              <a:off x="0" y="0"/>
              <a:ext cx="1163012" cy="696548"/>
            </a:xfrm>
            <a:custGeom>
              <a:avLst/>
              <a:gdLst/>
              <a:ahLst/>
              <a:cxnLst/>
              <a:rect r="r" b="b" t="t" l="l"/>
              <a:pathLst>
                <a:path h="696548" w="1163012">
                  <a:moveTo>
                    <a:pt x="94306" y="0"/>
                  </a:moveTo>
                  <a:lnTo>
                    <a:pt x="1068705" y="0"/>
                  </a:lnTo>
                  <a:cubicBezTo>
                    <a:pt x="1093717" y="0"/>
                    <a:pt x="1117704" y="9936"/>
                    <a:pt x="1135390" y="27622"/>
                  </a:cubicBezTo>
                  <a:cubicBezTo>
                    <a:pt x="1153076" y="45308"/>
                    <a:pt x="1163012" y="69295"/>
                    <a:pt x="1163012" y="94306"/>
                  </a:cubicBezTo>
                  <a:lnTo>
                    <a:pt x="1163012" y="602242"/>
                  </a:lnTo>
                  <a:cubicBezTo>
                    <a:pt x="1163012" y="627254"/>
                    <a:pt x="1153076" y="651241"/>
                    <a:pt x="1135390" y="668927"/>
                  </a:cubicBezTo>
                  <a:cubicBezTo>
                    <a:pt x="1117704" y="686613"/>
                    <a:pt x="1093717" y="696548"/>
                    <a:pt x="1068705" y="696548"/>
                  </a:cubicBezTo>
                  <a:lnTo>
                    <a:pt x="94306" y="696548"/>
                  </a:lnTo>
                  <a:cubicBezTo>
                    <a:pt x="69295" y="696548"/>
                    <a:pt x="45308" y="686613"/>
                    <a:pt x="27622" y="668927"/>
                  </a:cubicBezTo>
                  <a:cubicBezTo>
                    <a:pt x="9936" y="651241"/>
                    <a:pt x="0" y="627254"/>
                    <a:pt x="0" y="602242"/>
                  </a:cubicBezTo>
                  <a:lnTo>
                    <a:pt x="0" y="94306"/>
                  </a:lnTo>
                  <a:cubicBezTo>
                    <a:pt x="0" y="69295"/>
                    <a:pt x="9936" y="45308"/>
                    <a:pt x="27622" y="27622"/>
                  </a:cubicBezTo>
                  <a:cubicBezTo>
                    <a:pt x="45308" y="9936"/>
                    <a:pt x="69295" y="0"/>
                    <a:pt x="9430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47625"/>
              <a:ext cx="1163012" cy="744173"/>
            </a:xfrm>
            <a:prstGeom prst="rect">
              <a:avLst/>
            </a:prstGeom>
          </p:spPr>
          <p:txBody>
            <a:bodyPr anchor="ctr" rtlCol="false" tIns="0" lIns="0" bIns="0" rIns="0"/>
            <a:lstStyle/>
            <a:p>
              <a:pPr algn="ctr">
                <a:lnSpc>
                  <a:spcPts val="4059"/>
                </a:lnSpc>
              </a:pPr>
              <a:r>
                <a:rPr lang="en-US" sz="2899">
                  <a:solidFill>
                    <a:srgbClr val="FFFFFF"/>
                  </a:solidFill>
                  <a:latin typeface="Montserrat Bold"/>
                </a:rPr>
                <a:t>Gradient Boosted Trees</a:t>
              </a:r>
            </a:p>
          </p:txBody>
        </p:sp>
      </p:grpSp>
      <p:grpSp>
        <p:nvGrpSpPr>
          <p:cNvPr name="Group 11" id="11"/>
          <p:cNvGrpSpPr/>
          <p:nvPr/>
        </p:nvGrpSpPr>
        <p:grpSpPr>
          <a:xfrm rot="0">
            <a:off x="5071615" y="3967181"/>
            <a:ext cx="3776296" cy="2261691"/>
            <a:chOff x="0" y="0"/>
            <a:chExt cx="1163012" cy="696548"/>
          </a:xfrm>
        </p:grpSpPr>
        <p:sp>
          <p:nvSpPr>
            <p:cNvPr name="Freeform 12" id="12"/>
            <p:cNvSpPr/>
            <p:nvPr/>
          </p:nvSpPr>
          <p:spPr>
            <a:xfrm flipH="false" flipV="false" rot="0">
              <a:off x="0" y="0"/>
              <a:ext cx="1163012" cy="696548"/>
            </a:xfrm>
            <a:custGeom>
              <a:avLst/>
              <a:gdLst/>
              <a:ahLst/>
              <a:cxnLst/>
              <a:rect r="r" b="b" t="t" l="l"/>
              <a:pathLst>
                <a:path h="696548" w="1163012">
                  <a:moveTo>
                    <a:pt x="94306" y="0"/>
                  </a:moveTo>
                  <a:lnTo>
                    <a:pt x="1068705" y="0"/>
                  </a:lnTo>
                  <a:cubicBezTo>
                    <a:pt x="1093717" y="0"/>
                    <a:pt x="1117704" y="9936"/>
                    <a:pt x="1135390" y="27622"/>
                  </a:cubicBezTo>
                  <a:cubicBezTo>
                    <a:pt x="1153076" y="45308"/>
                    <a:pt x="1163012" y="69295"/>
                    <a:pt x="1163012" y="94306"/>
                  </a:cubicBezTo>
                  <a:lnTo>
                    <a:pt x="1163012" y="602242"/>
                  </a:lnTo>
                  <a:cubicBezTo>
                    <a:pt x="1163012" y="627254"/>
                    <a:pt x="1153076" y="651241"/>
                    <a:pt x="1135390" y="668927"/>
                  </a:cubicBezTo>
                  <a:cubicBezTo>
                    <a:pt x="1117704" y="686613"/>
                    <a:pt x="1093717" y="696548"/>
                    <a:pt x="1068705" y="696548"/>
                  </a:cubicBezTo>
                  <a:lnTo>
                    <a:pt x="94306" y="696548"/>
                  </a:lnTo>
                  <a:cubicBezTo>
                    <a:pt x="69295" y="696548"/>
                    <a:pt x="45308" y="686613"/>
                    <a:pt x="27622" y="668927"/>
                  </a:cubicBezTo>
                  <a:cubicBezTo>
                    <a:pt x="9936" y="651241"/>
                    <a:pt x="0" y="627254"/>
                    <a:pt x="0" y="602242"/>
                  </a:cubicBezTo>
                  <a:lnTo>
                    <a:pt x="0" y="94306"/>
                  </a:lnTo>
                  <a:cubicBezTo>
                    <a:pt x="0" y="69295"/>
                    <a:pt x="9936" y="45308"/>
                    <a:pt x="27622" y="27622"/>
                  </a:cubicBezTo>
                  <a:cubicBezTo>
                    <a:pt x="45308" y="9936"/>
                    <a:pt x="69295" y="0"/>
                    <a:pt x="9430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47625"/>
              <a:ext cx="1163012" cy="744173"/>
            </a:xfrm>
            <a:prstGeom prst="rect">
              <a:avLst/>
            </a:prstGeom>
          </p:spPr>
          <p:txBody>
            <a:bodyPr anchor="ctr" rtlCol="false" tIns="0" lIns="0" bIns="0" rIns="0"/>
            <a:lstStyle/>
            <a:p>
              <a:pPr algn="ctr">
                <a:lnSpc>
                  <a:spcPts val="4059"/>
                </a:lnSpc>
              </a:pPr>
              <a:r>
                <a:rPr lang="en-US" sz="2899">
                  <a:solidFill>
                    <a:srgbClr val="FFFFFF"/>
                  </a:solidFill>
                  <a:latin typeface="Montserrat Bold"/>
                </a:rPr>
                <a:t>Support Vector Machines</a:t>
              </a:r>
            </a:p>
          </p:txBody>
        </p:sp>
      </p:grpSp>
      <p:grpSp>
        <p:nvGrpSpPr>
          <p:cNvPr name="Group 14" id="14"/>
          <p:cNvGrpSpPr/>
          <p:nvPr/>
        </p:nvGrpSpPr>
        <p:grpSpPr>
          <a:xfrm rot="0">
            <a:off x="9440161" y="3967181"/>
            <a:ext cx="3776296" cy="2261691"/>
            <a:chOff x="0" y="0"/>
            <a:chExt cx="1163012" cy="696548"/>
          </a:xfrm>
        </p:grpSpPr>
        <p:sp>
          <p:nvSpPr>
            <p:cNvPr name="Freeform 15" id="15"/>
            <p:cNvSpPr/>
            <p:nvPr/>
          </p:nvSpPr>
          <p:spPr>
            <a:xfrm flipH="false" flipV="false" rot="0">
              <a:off x="0" y="0"/>
              <a:ext cx="1163012" cy="696548"/>
            </a:xfrm>
            <a:custGeom>
              <a:avLst/>
              <a:gdLst/>
              <a:ahLst/>
              <a:cxnLst/>
              <a:rect r="r" b="b" t="t" l="l"/>
              <a:pathLst>
                <a:path h="696548" w="1163012">
                  <a:moveTo>
                    <a:pt x="94306" y="0"/>
                  </a:moveTo>
                  <a:lnTo>
                    <a:pt x="1068705" y="0"/>
                  </a:lnTo>
                  <a:cubicBezTo>
                    <a:pt x="1093717" y="0"/>
                    <a:pt x="1117704" y="9936"/>
                    <a:pt x="1135390" y="27622"/>
                  </a:cubicBezTo>
                  <a:cubicBezTo>
                    <a:pt x="1153076" y="45308"/>
                    <a:pt x="1163012" y="69295"/>
                    <a:pt x="1163012" y="94306"/>
                  </a:cubicBezTo>
                  <a:lnTo>
                    <a:pt x="1163012" y="602242"/>
                  </a:lnTo>
                  <a:cubicBezTo>
                    <a:pt x="1163012" y="627254"/>
                    <a:pt x="1153076" y="651241"/>
                    <a:pt x="1135390" y="668927"/>
                  </a:cubicBezTo>
                  <a:cubicBezTo>
                    <a:pt x="1117704" y="686613"/>
                    <a:pt x="1093717" y="696548"/>
                    <a:pt x="1068705" y="696548"/>
                  </a:cubicBezTo>
                  <a:lnTo>
                    <a:pt x="94306" y="696548"/>
                  </a:lnTo>
                  <a:cubicBezTo>
                    <a:pt x="69295" y="696548"/>
                    <a:pt x="45308" y="686613"/>
                    <a:pt x="27622" y="668927"/>
                  </a:cubicBezTo>
                  <a:cubicBezTo>
                    <a:pt x="9936" y="651241"/>
                    <a:pt x="0" y="627254"/>
                    <a:pt x="0" y="602242"/>
                  </a:cubicBezTo>
                  <a:lnTo>
                    <a:pt x="0" y="94306"/>
                  </a:lnTo>
                  <a:cubicBezTo>
                    <a:pt x="0" y="69295"/>
                    <a:pt x="9936" y="45308"/>
                    <a:pt x="27622" y="27622"/>
                  </a:cubicBezTo>
                  <a:cubicBezTo>
                    <a:pt x="45308" y="9936"/>
                    <a:pt x="69295" y="0"/>
                    <a:pt x="9430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6" id="16"/>
            <p:cNvSpPr txBox="true"/>
            <p:nvPr/>
          </p:nvSpPr>
          <p:spPr>
            <a:xfrm>
              <a:off x="0" y="-47625"/>
              <a:ext cx="1163012" cy="744173"/>
            </a:xfrm>
            <a:prstGeom prst="rect">
              <a:avLst/>
            </a:prstGeom>
          </p:spPr>
          <p:txBody>
            <a:bodyPr anchor="ctr" rtlCol="false" tIns="0" lIns="0" bIns="0" rIns="0"/>
            <a:lstStyle/>
            <a:p>
              <a:pPr algn="ctr">
                <a:lnSpc>
                  <a:spcPts val="4059"/>
                </a:lnSpc>
              </a:pPr>
              <a:r>
                <a:rPr lang="en-US" sz="2899">
                  <a:solidFill>
                    <a:srgbClr val="FFFFFF"/>
                  </a:solidFill>
                  <a:latin typeface="Montserrat Bold"/>
                </a:rPr>
                <a:t>Regularized Regression (L1,L2, Elastic Net)</a:t>
              </a:r>
            </a:p>
          </p:txBody>
        </p:sp>
      </p:grpSp>
      <p:grpSp>
        <p:nvGrpSpPr>
          <p:cNvPr name="Group 17" id="17"/>
          <p:cNvGrpSpPr/>
          <p:nvPr/>
        </p:nvGrpSpPr>
        <p:grpSpPr>
          <a:xfrm rot="0">
            <a:off x="7255852" y="6705123"/>
            <a:ext cx="3776296" cy="2261691"/>
            <a:chOff x="0" y="0"/>
            <a:chExt cx="1163012" cy="696548"/>
          </a:xfrm>
        </p:grpSpPr>
        <p:sp>
          <p:nvSpPr>
            <p:cNvPr name="Freeform 18" id="18"/>
            <p:cNvSpPr/>
            <p:nvPr/>
          </p:nvSpPr>
          <p:spPr>
            <a:xfrm flipH="false" flipV="false" rot="0">
              <a:off x="0" y="0"/>
              <a:ext cx="1163012" cy="696548"/>
            </a:xfrm>
            <a:custGeom>
              <a:avLst/>
              <a:gdLst/>
              <a:ahLst/>
              <a:cxnLst/>
              <a:rect r="r" b="b" t="t" l="l"/>
              <a:pathLst>
                <a:path h="696548" w="1163012">
                  <a:moveTo>
                    <a:pt x="94306" y="0"/>
                  </a:moveTo>
                  <a:lnTo>
                    <a:pt x="1068705" y="0"/>
                  </a:lnTo>
                  <a:cubicBezTo>
                    <a:pt x="1093717" y="0"/>
                    <a:pt x="1117704" y="9936"/>
                    <a:pt x="1135390" y="27622"/>
                  </a:cubicBezTo>
                  <a:cubicBezTo>
                    <a:pt x="1153076" y="45308"/>
                    <a:pt x="1163012" y="69295"/>
                    <a:pt x="1163012" y="94306"/>
                  </a:cubicBezTo>
                  <a:lnTo>
                    <a:pt x="1163012" y="602242"/>
                  </a:lnTo>
                  <a:cubicBezTo>
                    <a:pt x="1163012" y="627254"/>
                    <a:pt x="1153076" y="651241"/>
                    <a:pt x="1135390" y="668927"/>
                  </a:cubicBezTo>
                  <a:cubicBezTo>
                    <a:pt x="1117704" y="686613"/>
                    <a:pt x="1093717" y="696548"/>
                    <a:pt x="1068705" y="696548"/>
                  </a:cubicBezTo>
                  <a:lnTo>
                    <a:pt x="94306" y="696548"/>
                  </a:lnTo>
                  <a:cubicBezTo>
                    <a:pt x="69295" y="696548"/>
                    <a:pt x="45308" y="686613"/>
                    <a:pt x="27622" y="668927"/>
                  </a:cubicBezTo>
                  <a:cubicBezTo>
                    <a:pt x="9936" y="651241"/>
                    <a:pt x="0" y="627254"/>
                    <a:pt x="0" y="602242"/>
                  </a:cubicBezTo>
                  <a:lnTo>
                    <a:pt x="0" y="94306"/>
                  </a:lnTo>
                  <a:cubicBezTo>
                    <a:pt x="0" y="69295"/>
                    <a:pt x="9936" y="45308"/>
                    <a:pt x="27622" y="27622"/>
                  </a:cubicBezTo>
                  <a:cubicBezTo>
                    <a:pt x="45308" y="9936"/>
                    <a:pt x="69295" y="0"/>
                    <a:pt x="94306"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rnd">
              <a:noFill/>
              <a:prstDash val="solid"/>
              <a:round/>
            </a:ln>
          </p:spPr>
        </p:sp>
        <p:sp>
          <p:nvSpPr>
            <p:cNvPr name="TextBox 19" id="19"/>
            <p:cNvSpPr txBox="true"/>
            <p:nvPr/>
          </p:nvSpPr>
          <p:spPr>
            <a:xfrm>
              <a:off x="0" y="-47625"/>
              <a:ext cx="1163012" cy="744173"/>
            </a:xfrm>
            <a:prstGeom prst="rect">
              <a:avLst/>
            </a:prstGeom>
          </p:spPr>
          <p:txBody>
            <a:bodyPr anchor="ctr" rtlCol="false" tIns="0" lIns="0" bIns="0" rIns="0"/>
            <a:lstStyle/>
            <a:p>
              <a:pPr algn="ctr">
                <a:lnSpc>
                  <a:spcPts val="4059"/>
                </a:lnSpc>
              </a:pPr>
              <a:r>
                <a:rPr lang="en-US" sz="2899">
                  <a:solidFill>
                    <a:srgbClr val="FFFFFF"/>
                  </a:solidFill>
                  <a:latin typeface="Montserrat Bold"/>
                </a:rPr>
                <a:t>Principal Component Regression</a:t>
              </a:r>
            </a:p>
          </p:txBody>
        </p:sp>
      </p:grpSp>
      <p:sp>
        <p:nvSpPr>
          <p:cNvPr name="TextBox 20" id="20"/>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916410" y="3762214"/>
            <a:ext cx="662413" cy="561245"/>
          </a:xfrm>
          <a:custGeom>
            <a:avLst/>
            <a:gdLst/>
            <a:ahLst/>
            <a:cxnLst/>
            <a:rect r="r" b="b" t="t" l="l"/>
            <a:pathLst>
              <a:path h="561245" w="662413">
                <a:moveTo>
                  <a:pt x="0" y="0"/>
                </a:moveTo>
                <a:lnTo>
                  <a:pt x="662414" y="0"/>
                </a:lnTo>
                <a:lnTo>
                  <a:pt x="662414"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74009" y="7728329"/>
            <a:ext cx="662413" cy="561245"/>
          </a:xfrm>
          <a:custGeom>
            <a:avLst/>
            <a:gdLst/>
            <a:ahLst/>
            <a:cxnLst/>
            <a:rect r="r" b="b" t="t" l="l"/>
            <a:pathLst>
              <a:path h="561245" w="662413">
                <a:moveTo>
                  <a:pt x="0" y="0"/>
                </a:moveTo>
                <a:lnTo>
                  <a:pt x="662413" y="0"/>
                </a:lnTo>
                <a:lnTo>
                  <a:pt x="662413"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424806" y="2357982"/>
            <a:ext cx="6473826" cy="3645735"/>
          </a:xfrm>
          <a:custGeom>
            <a:avLst/>
            <a:gdLst/>
            <a:ahLst/>
            <a:cxnLst/>
            <a:rect r="r" b="b" t="t" l="l"/>
            <a:pathLst>
              <a:path h="3645735" w="6473826">
                <a:moveTo>
                  <a:pt x="0" y="0"/>
                </a:moveTo>
                <a:lnTo>
                  <a:pt x="6473826" y="0"/>
                </a:lnTo>
                <a:lnTo>
                  <a:pt x="6473826" y="3645736"/>
                </a:lnTo>
                <a:lnTo>
                  <a:pt x="0" y="3645736"/>
                </a:lnTo>
                <a:lnTo>
                  <a:pt x="0" y="0"/>
                </a:lnTo>
                <a:close/>
              </a:path>
            </a:pathLst>
          </a:custGeom>
          <a:blipFill>
            <a:blip r:embed="rId5"/>
            <a:stretch>
              <a:fillRect l="0" t="0" r="0" b="0"/>
            </a:stretch>
          </a:blipFill>
        </p:spPr>
      </p:sp>
      <p:sp>
        <p:nvSpPr>
          <p:cNvPr name="TextBox 6" id="6"/>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Model Building | </a:t>
            </a:r>
            <a:r>
              <a:rPr lang="en-US" sz="3999">
                <a:solidFill>
                  <a:srgbClr val="5436EA"/>
                </a:solidFill>
                <a:latin typeface="Montserrat Bold"/>
              </a:rPr>
              <a:t>Gradient Boosted Trees</a:t>
            </a:r>
          </a:p>
        </p:txBody>
      </p:sp>
      <p:sp>
        <p:nvSpPr>
          <p:cNvPr name="TextBox 7" id="7"/>
          <p:cNvSpPr txBox="true"/>
          <p:nvPr/>
        </p:nvSpPr>
        <p:spPr>
          <a:xfrm rot="0">
            <a:off x="916410" y="2949243"/>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Income</a:t>
            </a:r>
          </a:p>
        </p:txBody>
      </p:sp>
      <p:sp>
        <p:nvSpPr>
          <p:cNvPr name="TextBox 8" id="8"/>
          <p:cNvSpPr txBox="true"/>
          <p:nvPr/>
        </p:nvSpPr>
        <p:spPr>
          <a:xfrm rot="0">
            <a:off x="1821340" y="3724114"/>
            <a:ext cx="8365341" cy="3159125"/>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Upon searching the best parameter’s for GBM regression, RMSE was used to select the optimal model using the smallest value.</a:t>
            </a:r>
          </a:p>
          <a:p>
            <a:pPr algn="l">
              <a:lnSpc>
                <a:spcPts val="2800"/>
              </a:lnSpc>
            </a:pPr>
            <a:r>
              <a:rPr lang="en-US" sz="2000">
                <a:solidFill>
                  <a:srgbClr val="101010"/>
                </a:solidFill>
                <a:latin typeface="Montserrat"/>
              </a:rPr>
              <a:t>The final values used for the model were n.trees = 150, interaction.depth = 5, shrinkage = 0.1 and n.minobsinnode = 10.</a:t>
            </a:r>
          </a:p>
          <a:p>
            <a:pPr algn="l">
              <a:lnSpc>
                <a:spcPts val="2800"/>
              </a:lnSpc>
            </a:pPr>
          </a:p>
          <a:p>
            <a:pPr algn="l">
              <a:lnSpc>
                <a:spcPts val="2800"/>
              </a:lnSpc>
            </a:pPr>
            <a:r>
              <a:rPr lang="en-US" sz="2000">
                <a:solidFill>
                  <a:srgbClr val="5436EA"/>
                </a:solidFill>
                <a:latin typeface="Montserrat Bold"/>
              </a:rPr>
              <a:t>RMSE = PHP 31.1169</a:t>
            </a:r>
          </a:p>
          <a:p>
            <a:pPr algn="l">
              <a:lnSpc>
                <a:spcPts val="2800"/>
              </a:lnSpc>
            </a:pPr>
            <a:r>
              <a:rPr lang="en-US" sz="2000">
                <a:solidFill>
                  <a:srgbClr val="101010"/>
                </a:solidFill>
                <a:latin typeface="Montserrat Bold"/>
              </a:rPr>
              <a:t>R-squared = 0.8788</a:t>
            </a:r>
          </a:p>
          <a:p>
            <a:pPr algn="l">
              <a:lnSpc>
                <a:spcPts val="2800"/>
              </a:lnSpc>
            </a:pPr>
          </a:p>
          <a:p>
            <a:pPr algn="l" marL="0" indent="0" lvl="0">
              <a:lnSpc>
                <a:spcPts val="2800"/>
              </a:lnSpc>
              <a:spcBef>
                <a:spcPct val="0"/>
              </a:spcBef>
            </a:pPr>
          </a:p>
        </p:txBody>
      </p:sp>
      <p:sp>
        <p:nvSpPr>
          <p:cNvPr name="TextBox 9" id="9"/>
          <p:cNvSpPr txBox="true"/>
          <p:nvPr/>
        </p:nvSpPr>
        <p:spPr>
          <a:xfrm rot="0">
            <a:off x="916410" y="6756779"/>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Star Rating</a:t>
            </a:r>
          </a:p>
        </p:txBody>
      </p:sp>
      <p:sp>
        <p:nvSpPr>
          <p:cNvPr name="TextBox 10" id="10"/>
          <p:cNvSpPr txBox="true"/>
          <p:nvPr/>
        </p:nvSpPr>
        <p:spPr>
          <a:xfrm rot="0">
            <a:off x="1778939" y="7690229"/>
            <a:ext cx="7502812" cy="2101850"/>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Accuracy was used to select the optimal model using the largest value. </a:t>
            </a:r>
            <a:r>
              <a:rPr lang="en-US" sz="2000">
                <a:solidFill>
                  <a:srgbClr val="101010"/>
                </a:solidFill>
                <a:latin typeface="Montserrat"/>
              </a:rPr>
              <a:t>The final values used for the model were n.trees = 80, interaction.depth = 9, shrinkage = 0.05 and n.minobsinnode = 10.</a:t>
            </a:r>
          </a:p>
          <a:p>
            <a:pPr algn="l">
              <a:lnSpc>
                <a:spcPts val="2800"/>
              </a:lnSpc>
            </a:pPr>
          </a:p>
          <a:p>
            <a:pPr algn="l" marL="0" indent="0" lvl="0">
              <a:lnSpc>
                <a:spcPts val="2800"/>
              </a:lnSpc>
              <a:spcBef>
                <a:spcPct val="0"/>
              </a:spcBef>
            </a:pPr>
            <a:r>
              <a:rPr lang="en-US" sz="2000">
                <a:solidFill>
                  <a:srgbClr val="3652DD"/>
                </a:solidFill>
                <a:latin typeface="Montserrat Bold"/>
              </a:rPr>
              <a:t>Accuracy = 72.90%</a:t>
            </a:r>
          </a:p>
        </p:txBody>
      </p:sp>
      <p:sp>
        <p:nvSpPr>
          <p:cNvPr name="TextBox 11" id="11"/>
          <p:cNvSpPr txBox="true"/>
          <p:nvPr/>
        </p:nvSpPr>
        <p:spPr>
          <a:xfrm rot="0">
            <a:off x="916410" y="1494994"/>
            <a:ext cx="8365341" cy="1397000"/>
          </a:xfrm>
          <a:prstGeom prst="rect">
            <a:avLst/>
          </a:prstGeom>
        </p:spPr>
        <p:txBody>
          <a:bodyPr anchor="t" rtlCol="false" tIns="0" lIns="0" bIns="0" rIns="0">
            <a:spAutoFit/>
          </a:bodyPr>
          <a:lstStyle/>
          <a:p>
            <a:pPr algn="l">
              <a:lnSpc>
                <a:spcPts val="2800"/>
              </a:lnSpc>
            </a:pPr>
            <a:r>
              <a:rPr lang="en-US" sz="2000">
                <a:solidFill>
                  <a:srgbClr val="101010"/>
                </a:solidFill>
                <a:latin typeface="Montserrat Italics"/>
              </a:rPr>
              <a:t>Note: Cross-validation (Kfold = 5) was used together with a search for the best parameters for Gradient Boosted Trees model</a:t>
            </a:r>
          </a:p>
          <a:p>
            <a:pPr algn="l" marL="0" indent="0" lvl="0">
              <a:lnSpc>
                <a:spcPts val="2800"/>
              </a:lnSpc>
              <a:spcBef>
                <a:spcPct val="0"/>
              </a:spcBef>
            </a:pPr>
          </a:p>
        </p:txBody>
      </p:sp>
      <p:sp>
        <p:nvSpPr>
          <p:cNvPr name="TextBox 12" id="12"/>
          <p:cNvSpPr txBox="true"/>
          <p:nvPr/>
        </p:nvSpPr>
        <p:spPr>
          <a:xfrm rot="0">
            <a:off x="10424806" y="6100189"/>
            <a:ext cx="8365341" cy="656590"/>
          </a:xfrm>
          <a:prstGeom prst="rect">
            <a:avLst/>
          </a:prstGeom>
        </p:spPr>
        <p:txBody>
          <a:bodyPr anchor="t" rtlCol="false" tIns="0" lIns="0" bIns="0" rIns="0">
            <a:spAutoFit/>
          </a:bodyPr>
          <a:lstStyle/>
          <a:p>
            <a:pPr algn="l">
              <a:lnSpc>
                <a:spcPts val="2520"/>
              </a:lnSpc>
            </a:pPr>
            <a:r>
              <a:rPr lang="en-US" sz="1800">
                <a:solidFill>
                  <a:srgbClr val="101010"/>
                </a:solidFill>
                <a:latin typeface="Montserrat Italics"/>
              </a:rPr>
              <a:t>Gradient Boosted Tress Figure.</a:t>
            </a:r>
          </a:p>
          <a:p>
            <a:pPr algn="l" marL="0" indent="0" lvl="0">
              <a:lnSpc>
                <a:spcPts val="2800"/>
              </a:lnSpc>
              <a:spcBef>
                <a:spcPct val="0"/>
              </a:spcBef>
            </a:pPr>
            <a:r>
              <a:rPr lang="en-US" sz="2000">
                <a:solidFill>
                  <a:srgbClr val="101010"/>
                </a:solidFill>
                <a:latin typeface="Montserrat Italics"/>
              </a:rPr>
              <a:t> </a:t>
            </a:r>
          </a:p>
        </p:txBody>
      </p:sp>
      <p:sp>
        <p:nvSpPr>
          <p:cNvPr name="TextBox 13" id="13"/>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23</a:t>
            </a:r>
          </a:p>
        </p:txBody>
      </p:sp>
      <p:sp>
        <p:nvSpPr>
          <p:cNvPr name="Freeform 14" id="14"/>
          <p:cNvSpPr/>
          <p:nvPr/>
        </p:nvSpPr>
        <p:spPr>
          <a:xfrm flipH="false" flipV="false" rot="0">
            <a:off x="9144000" y="7658744"/>
            <a:ext cx="662413" cy="561245"/>
          </a:xfrm>
          <a:custGeom>
            <a:avLst/>
            <a:gdLst/>
            <a:ahLst/>
            <a:cxnLst/>
            <a:rect r="r" b="b" t="t" l="l"/>
            <a:pathLst>
              <a:path h="561245" w="662413">
                <a:moveTo>
                  <a:pt x="0" y="0"/>
                </a:moveTo>
                <a:lnTo>
                  <a:pt x="662413" y="0"/>
                </a:lnTo>
                <a:lnTo>
                  <a:pt x="662413"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10048930" y="7620644"/>
            <a:ext cx="7502812" cy="2101850"/>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Accuracy was used to select the optimal model using the largest value. </a:t>
            </a:r>
            <a:r>
              <a:rPr lang="en-US" sz="2000">
                <a:solidFill>
                  <a:srgbClr val="101010"/>
                </a:solidFill>
                <a:latin typeface="Montserrat"/>
              </a:rPr>
              <a:t>The final values used for the model were n.trees = 80, interaction.depth = 7, shrinkage = 0.05 and n.minobsinnode = 10.</a:t>
            </a:r>
          </a:p>
          <a:p>
            <a:pPr algn="l">
              <a:lnSpc>
                <a:spcPts val="2800"/>
              </a:lnSpc>
            </a:pPr>
          </a:p>
          <a:p>
            <a:pPr algn="l" marL="0" indent="0" lvl="0">
              <a:lnSpc>
                <a:spcPts val="2800"/>
              </a:lnSpc>
              <a:spcBef>
                <a:spcPct val="0"/>
              </a:spcBef>
            </a:pPr>
            <a:r>
              <a:rPr lang="en-US" sz="2000">
                <a:solidFill>
                  <a:srgbClr val="3652DD"/>
                </a:solidFill>
                <a:latin typeface="Montserrat Bold"/>
              </a:rPr>
              <a:t>Accuracy = 73.51%</a:t>
            </a:r>
          </a:p>
        </p:txBody>
      </p:sp>
      <p:sp>
        <p:nvSpPr>
          <p:cNvPr name="TextBox 16" id="16"/>
          <p:cNvSpPr txBox="true"/>
          <p:nvPr/>
        </p:nvSpPr>
        <p:spPr>
          <a:xfrm rot="0">
            <a:off x="1347675" y="7311399"/>
            <a:ext cx="8365341" cy="621030"/>
          </a:xfrm>
          <a:prstGeom prst="rect">
            <a:avLst/>
          </a:prstGeom>
        </p:spPr>
        <p:txBody>
          <a:bodyPr anchor="t" rtlCol="false" tIns="0" lIns="0" bIns="0" rIns="0">
            <a:spAutoFit/>
          </a:bodyPr>
          <a:lstStyle/>
          <a:p>
            <a:pPr algn="l">
              <a:lnSpc>
                <a:spcPts val="2520"/>
              </a:lnSpc>
            </a:pPr>
            <a:r>
              <a:rPr lang="en-US" sz="1800">
                <a:solidFill>
                  <a:srgbClr val="101010"/>
                </a:solidFill>
                <a:latin typeface="Montserrat Italics"/>
              </a:rPr>
              <a:t>All Features</a:t>
            </a:r>
          </a:p>
          <a:p>
            <a:pPr algn="l" marL="0" indent="0" lvl="0">
              <a:lnSpc>
                <a:spcPts val="2520"/>
              </a:lnSpc>
              <a:spcBef>
                <a:spcPct val="0"/>
              </a:spcBef>
            </a:pPr>
          </a:p>
        </p:txBody>
      </p:sp>
      <p:sp>
        <p:nvSpPr>
          <p:cNvPr name="TextBox 17" id="17"/>
          <p:cNvSpPr txBox="true"/>
          <p:nvPr/>
        </p:nvSpPr>
        <p:spPr>
          <a:xfrm rot="0">
            <a:off x="9922659" y="7261604"/>
            <a:ext cx="8365341" cy="621030"/>
          </a:xfrm>
          <a:prstGeom prst="rect">
            <a:avLst/>
          </a:prstGeom>
        </p:spPr>
        <p:txBody>
          <a:bodyPr anchor="t" rtlCol="false" tIns="0" lIns="0" bIns="0" rIns="0">
            <a:spAutoFit/>
          </a:bodyPr>
          <a:lstStyle/>
          <a:p>
            <a:pPr algn="l">
              <a:lnSpc>
                <a:spcPts val="2520"/>
              </a:lnSpc>
            </a:pPr>
            <a:r>
              <a:rPr lang="en-US" sz="1800">
                <a:solidFill>
                  <a:srgbClr val="101010"/>
                </a:solidFill>
                <a:latin typeface="Montserrat Italics"/>
              </a:rPr>
              <a:t>Reduced Features</a:t>
            </a:r>
          </a:p>
          <a:p>
            <a:pPr algn="l" marL="0" indent="0" lvl="0">
              <a:lnSpc>
                <a:spcPts val="252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916410" y="4091713"/>
            <a:ext cx="662413" cy="561245"/>
          </a:xfrm>
          <a:custGeom>
            <a:avLst/>
            <a:gdLst/>
            <a:ahLst/>
            <a:cxnLst/>
            <a:rect r="r" b="b" t="t" l="l"/>
            <a:pathLst>
              <a:path h="561245" w="662413">
                <a:moveTo>
                  <a:pt x="0" y="0"/>
                </a:moveTo>
                <a:lnTo>
                  <a:pt x="662414" y="0"/>
                </a:lnTo>
                <a:lnTo>
                  <a:pt x="662414"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6410" y="7262808"/>
            <a:ext cx="662413" cy="561245"/>
          </a:xfrm>
          <a:custGeom>
            <a:avLst/>
            <a:gdLst/>
            <a:ahLst/>
            <a:cxnLst/>
            <a:rect r="r" b="b" t="t" l="l"/>
            <a:pathLst>
              <a:path h="561245" w="662413">
                <a:moveTo>
                  <a:pt x="0" y="0"/>
                </a:moveTo>
                <a:lnTo>
                  <a:pt x="662414" y="0"/>
                </a:lnTo>
                <a:lnTo>
                  <a:pt x="662414"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418280" y="2332519"/>
            <a:ext cx="5098099" cy="4501664"/>
          </a:xfrm>
          <a:custGeom>
            <a:avLst/>
            <a:gdLst/>
            <a:ahLst/>
            <a:cxnLst/>
            <a:rect r="r" b="b" t="t" l="l"/>
            <a:pathLst>
              <a:path h="4501664" w="5098099">
                <a:moveTo>
                  <a:pt x="0" y="0"/>
                </a:moveTo>
                <a:lnTo>
                  <a:pt x="5098099" y="0"/>
                </a:lnTo>
                <a:lnTo>
                  <a:pt x="5098099" y="4501664"/>
                </a:lnTo>
                <a:lnTo>
                  <a:pt x="0" y="4501664"/>
                </a:lnTo>
                <a:lnTo>
                  <a:pt x="0" y="0"/>
                </a:lnTo>
                <a:close/>
              </a:path>
            </a:pathLst>
          </a:custGeom>
          <a:blipFill>
            <a:blip r:embed="rId5"/>
            <a:stretch>
              <a:fillRect l="0" t="0" r="0" b="0"/>
            </a:stretch>
          </a:blipFill>
        </p:spPr>
      </p:sp>
      <p:sp>
        <p:nvSpPr>
          <p:cNvPr name="TextBox 6" id="6"/>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Model Building | </a:t>
            </a:r>
            <a:r>
              <a:rPr lang="en-US" sz="3999">
                <a:solidFill>
                  <a:srgbClr val="5436EA"/>
                </a:solidFill>
                <a:latin typeface="Montserrat Bold"/>
              </a:rPr>
              <a:t>Support Vector Machines</a:t>
            </a:r>
          </a:p>
        </p:txBody>
      </p:sp>
      <p:sp>
        <p:nvSpPr>
          <p:cNvPr name="TextBox 7" id="7"/>
          <p:cNvSpPr txBox="true"/>
          <p:nvPr/>
        </p:nvSpPr>
        <p:spPr>
          <a:xfrm rot="0">
            <a:off x="958812" y="3433919"/>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Income</a:t>
            </a:r>
          </a:p>
        </p:txBody>
      </p:sp>
      <p:sp>
        <p:nvSpPr>
          <p:cNvPr name="TextBox 8" id="8"/>
          <p:cNvSpPr txBox="true"/>
          <p:nvPr/>
        </p:nvSpPr>
        <p:spPr>
          <a:xfrm rot="0">
            <a:off x="1821340" y="4053613"/>
            <a:ext cx="8365341" cy="2101850"/>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RMSE was used to select the optimal model using the smallest value. </a:t>
            </a:r>
            <a:r>
              <a:rPr lang="en-US" sz="2000">
                <a:solidFill>
                  <a:srgbClr val="101010"/>
                </a:solidFill>
                <a:latin typeface="Montserrat"/>
              </a:rPr>
              <a:t>The final value used for the model was C = 1.714714.</a:t>
            </a:r>
          </a:p>
          <a:p>
            <a:pPr algn="l">
              <a:lnSpc>
                <a:spcPts val="2800"/>
              </a:lnSpc>
            </a:pPr>
          </a:p>
          <a:p>
            <a:pPr algn="l">
              <a:lnSpc>
                <a:spcPts val="2800"/>
              </a:lnSpc>
            </a:pPr>
            <a:r>
              <a:rPr lang="en-US" sz="2000">
                <a:solidFill>
                  <a:srgbClr val="5436EA"/>
                </a:solidFill>
                <a:latin typeface="Montserrat Bold"/>
              </a:rPr>
              <a:t>RMSE = PHP 22.43513</a:t>
            </a:r>
          </a:p>
          <a:p>
            <a:pPr algn="l">
              <a:lnSpc>
                <a:spcPts val="2800"/>
              </a:lnSpc>
            </a:pPr>
            <a:r>
              <a:rPr lang="en-US" sz="2000">
                <a:solidFill>
                  <a:srgbClr val="000000"/>
                </a:solidFill>
                <a:latin typeface="Montserrat Bold"/>
              </a:rPr>
              <a:t>R-squared = 0.9344</a:t>
            </a:r>
          </a:p>
          <a:p>
            <a:pPr algn="l" marL="0" indent="0" lvl="0">
              <a:lnSpc>
                <a:spcPts val="2800"/>
              </a:lnSpc>
              <a:spcBef>
                <a:spcPct val="0"/>
              </a:spcBef>
            </a:pPr>
          </a:p>
        </p:txBody>
      </p:sp>
      <p:sp>
        <p:nvSpPr>
          <p:cNvPr name="TextBox 9" id="9"/>
          <p:cNvSpPr txBox="true"/>
          <p:nvPr/>
        </p:nvSpPr>
        <p:spPr>
          <a:xfrm rot="0">
            <a:off x="958812" y="6291258"/>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Star Rating</a:t>
            </a:r>
          </a:p>
        </p:txBody>
      </p:sp>
      <p:sp>
        <p:nvSpPr>
          <p:cNvPr name="TextBox 10" id="10"/>
          <p:cNvSpPr txBox="true"/>
          <p:nvPr/>
        </p:nvSpPr>
        <p:spPr>
          <a:xfrm rot="0">
            <a:off x="1821340" y="7224708"/>
            <a:ext cx="8365341" cy="2806700"/>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Accuracy was used to select the optimal model using the largest value. </a:t>
            </a:r>
            <a:r>
              <a:rPr lang="en-US" sz="2000">
                <a:solidFill>
                  <a:srgbClr val="101010"/>
                </a:solidFill>
                <a:latin typeface="Montserrat"/>
              </a:rPr>
              <a:t>The final value used for the model were C = 0.8578571 for all features used while C = 0.4294286 for reduced features.</a:t>
            </a:r>
          </a:p>
          <a:p>
            <a:pPr algn="l">
              <a:lnSpc>
                <a:spcPts val="2800"/>
              </a:lnSpc>
            </a:pPr>
          </a:p>
          <a:p>
            <a:pPr algn="l">
              <a:lnSpc>
                <a:spcPts val="2800"/>
              </a:lnSpc>
            </a:pPr>
            <a:r>
              <a:rPr lang="en-US" sz="2000">
                <a:solidFill>
                  <a:srgbClr val="5436EA"/>
                </a:solidFill>
                <a:latin typeface="Montserrat Bold"/>
              </a:rPr>
              <a:t>Accuracy = 73.79% </a:t>
            </a:r>
            <a:r>
              <a:rPr lang="en-US" sz="2000">
                <a:solidFill>
                  <a:srgbClr val="5436EA"/>
                </a:solidFill>
                <a:latin typeface="Montserrat"/>
              </a:rPr>
              <a:t>(</a:t>
            </a:r>
            <a:r>
              <a:rPr lang="en-US" sz="2000">
                <a:solidFill>
                  <a:srgbClr val="5436EA"/>
                </a:solidFill>
                <a:latin typeface="Montserrat Italics"/>
              </a:rPr>
              <a:t>All Features</a:t>
            </a:r>
            <a:r>
              <a:rPr lang="en-US" sz="2000">
                <a:solidFill>
                  <a:srgbClr val="5436EA"/>
                </a:solidFill>
                <a:latin typeface="Montserrat"/>
              </a:rPr>
              <a:t>)</a:t>
            </a:r>
            <a:r>
              <a:rPr lang="en-US" sz="2000">
                <a:solidFill>
                  <a:srgbClr val="5436EA"/>
                </a:solidFill>
                <a:latin typeface="Montserrat Bold"/>
              </a:rPr>
              <a:t>,  73.51% </a:t>
            </a:r>
            <a:r>
              <a:rPr lang="en-US" sz="2000">
                <a:solidFill>
                  <a:srgbClr val="5436EA"/>
                </a:solidFill>
                <a:latin typeface="Montserrat"/>
              </a:rPr>
              <a:t>(</a:t>
            </a:r>
            <a:r>
              <a:rPr lang="en-US" sz="2000">
                <a:solidFill>
                  <a:srgbClr val="5436EA"/>
                </a:solidFill>
                <a:latin typeface="Montserrat Italics"/>
              </a:rPr>
              <a:t>Reduced Features</a:t>
            </a:r>
            <a:r>
              <a:rPr lang="en-US" sz="2000">
                <a:solidFill>
                  <a:srgbClr val="5436EA"/>
                </a:solidFill>
                <a:latin typeface="Montserrat"/>
              </a:rPr>
              <a:t>)</a:t>
            </a:r>
          </a:p>
          <a:p>
            <a:pPr algn="l">
              <a:lnSpc>
                <a:spcPts val="2800"/>
              </a:lnSpc>
            </a:pPr>
          </a:p>
          <a:p>
            <a:pPr algn="l" marL="0" indent="0" lvl="0">
              <a:lnSpc>
                <a:spcPts val="2800"/>
              </a:lnSpc>
              <a:spcBef>
                <a:spcPct val="0"/>
              </a:spcBef>
            </a:pPr>
            <a:r>
              <a:rPr lang="en-US" sz="2000">
                <a:solidFill>
                  <a:srgbClr val="C74EFE"/>
                </a:solidFill>
                <a:latin typeface="Montserrat Bold"/>
              </a:rPr>
              <a:t>SVM gave us a slightly better performance compared to Gradient Boosted Trees</a:t>
            </a:r>
          </a:p>
        </p:txBody>
      </p:sp>
      <p:sp>
        <p:nvSpPr>
          <p:cNvPr name="TextBox 11" id="11"/>
          <p:cNvSpPr txBox="true"/>
          <p:nvPr/>
        </p:nvSpPr>
        <p:spPr>
          <a:xfrm rot="0">
            <a:off x="916410" y="1494994"/>
            <a:ext cx="8365341" cy="1044575"/>
          </a:xfrm>
          <a:prstGeom prst="rect">
            <a:avLst/>
          </a:prstGeom>
        </p:spPr>
        <p:txBody>
          <a:bodyPr anchor="t" rtlCol="false" tIns="0" lIns="0" bIns="0" rIns="0">
            <a:spAutoFit/>
          </a:bodyPr>
          <a:lstStyle/>
          <a:p>
            <a:pPr algn="l">
              <a:lnSpc>
                <a:spcPts val="2800"/>
              </a:lnSpc>
            </a:pPr>
            <a:r>
              <a:rPr lang="en-US" sz="2000">
                <a:solidFill>
                  <a:srgbClr val="101010"/>
                </a:solidFill>
                <a:latin typeface="Montserrat Italics"/>
              </a:rPr>
              <a:t>Note: Cross-validation (Kfold = 5) was used together with a search for the best parameter for SVM</a:t>
            </a:r>
          </a:p>
          <a:p>
            <a:pPr algn="l" marL="0" indent="0" lvl="0">
              <a:lnSpc>
                <a:spcPts val="2800"/>
              </a:lnSpc>
              <a:spcBef>
                <a:spcPct val="0"/>
              </a:spcBef>
            </a:pPr>
          </a:p>
        </p:txBody>
      </p:sp>
      <p:sp>
        <p:nvSpPr>
          <p:cNvPr name="TextBox 12" id="12"/>
          <p:cNvSpPr txBox="true"/>
          <p:nvPr/>
        </p:nvSpPr>
        <p:spPr>
          <a:xfrm rot="0">
            <a:off x="11628448" y="6796083"/>
            <a:ext cx="4080049"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Italics"/>
              </a:rPr>
              <a:t>Support Vector Machine Figure.</a:t>
            </a:r>
          </a:p>
        </p:txBody>
      </p:sp>
      <p:sp>
        <p:nvSpPr>
          <p:cNvPr name="TextBox 13" id="13"/>
          <p:cNvSpPr txBox="true"/>
          <p:nvPr/>
        </p:nvSpPr>
        <p:spPr>
          <a:xfrm rot="0">
            <a:off x="916410" y="2289014"/>
            <a:ext cx="9626704" cy="935355"/>
          </a:xfrm>
          <a:prstGeom prst="rect">
            <a:avLst/>
          </a:prstGeom>
        </p:spPr>
        <p:txBody>
          <a:bodyPr anchor="t" rtlCol="false" tIns="0" lIns="0" bIns="0" rIns="0">
            <a:spAutoFit/>
          </a:bodyPr>
          <a:lstStyle/>
          <a:p>
            <a:pPr algn="l">
              <a:lnSpc>
                <a:spcPts val="2520"/>
              </a:lnSpc>
            </a:pPr>
            <a:r>
              <a:rPr lang="en-US" sz="1800">
                <a:solidFill>
                  <a:srgbClr val="101010"/>
                </a:solidFill>
                <a:latin typeface="Montserrat Bold"/>
              </a:rPr>
              <a:t>Linear Kernel was used since the number of features is large and the data </a:t>
            </a:r>
          </a:p>
          <a:p>
            <a:pPr algn="l">
              <a:lnSpc>
                <a:spcPts val="2520"/>
              </a:lnSpc>
            </a:pPr>
            <a:r>
              <a:rPr lang="en-US" sz="1800">
                <a:solidFill>
                  <a:srgbClr val="101010"/>
                </a:solidFill>
                <a:latin typeface="Montserrat Bold"/>
              </a:rPr>
              <a:t>is linearly separable </a:t>
            </a:r>
          </a:p>
          <a:p>
            <a:pPr algn="l" marL="0" indent="0" lvl="0">
              <a:lnSpc>
                <a:spcPts val="2520"/>
              </a:lnSpc>
              <a:spcBef>
                <a:spcPct val="0"/>
              </a:spcBef>
            </a:pPr>
          </a:p>
        </p:txBody>
      </p:sp>
      <p:sp>
        <p:nvSpPr>
          <p:cNvPr name="TextBox 14" id="14"/>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916410" y="4091713"/>
            <a:ext cx="662413" cy="561245"/>
          </a:xfrm>
          <a:custGeom>
            <a:avLst/>
            <a:gdLst/>
            <a:ahLst/>
            <a:cxnLst/>
            <a:rect r="r" b="b" t="t" l="l"/>
            <a:pathLst>
              <a:path h="561245" w="662413">
                <a:moveTo>
                  <a:pt x="0" y="0"/>
                </a:moveTo>
                <a:lnTo>
                  <a:pt x="662414" y="0"/>
                </a:lnTo>
                <a:lnTo>
                  <a:pt x="662414"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6410" y="7262808"/>
            <a:ext cx="662413" cy="561245"/>
          </a:xfrm>
          <a:custGeom>
            <a:avLst/>
            <a:gdLst/>
            <a:ahLst/>
            <a:cxnLst/>
            <a:rect r="r" b="b" t="t" l="l"/>
            <a:pathLst>
              <a:path h="561245" w="662413">
                <a:moveTo>
                  <a:pt x="0" y="0"/>
                </a:moveTo>
                <a:lnTo>
                  <a:pt x="662414" y="0"/>
                </a:lnTo>
                <a:lnTo>
                  <a:pt x="662414"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482836" y="3540201"/>
            <a:ext cx="8206657" cy="3722608"/>
          </a:xfrm>
          <a:custGeom>
            <a:avLst/>
            <a:gdLst/>
            <a:ahLst/>
            <a:cxnLst/>
            <a:rect r="r" b="b" t="t" l="l"/>
            <a:pathLst>
              <a:path h="3722608" w="8206657">
                <a:moveTo>
                  <a:pt x="0" y="0"/>
                </a:moveTo>
                <a:lnTo>
                  <a:pt x="8206657" y="0"/>
                </a:lnTo>
                <a:lnTo>
                  <a:pt x="8206657" y="3722607"/>
                </a:lnTo>
                <a:lnTo>
                  <a:pt x="0" y="3722607"/>
                </a:lnTo>
                <a:lnTo>
                  <a:pt x="0" y="0"/>
                </a:lnTo>
                <a:close/>
              </a:path>
            </a:pathLst>
          </a:custGeom>
          <a:blipFill>
            <a:blip r:embed="rId5"/>
            <a:stretch>
              <a:fillRect l="0" t="0" r="0" b="0"/>
            </a:stretch>
          </a:blipFill>
        </p:spPr>
      </p:sp>
      <p:sp>
        <p:nvSpPr>
          <p:cNvPr name="TextBox 6" id="6"/>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Model Building | </a:t>
            </a:r>
            <a:r>
              <a:rPr lang="en-US" sz="3999">
                <a:solidFill>
                  <a:srgbClr val="5436EA"/>
                </a:solidFill>
                <a:latin typeface="Montserrat Bold"/>
              </a:rPr>
              <a:t>Principal Components Regression</a:t>
            </a:r>
          </a:p>
        </p:txBody>
      </p:sp>
      <p:sp>
        <p:nvSpPr>
          <p:cNvPr name="TextBox 7" id="7"/>
          <p:cNvSpPr txBox="true"/>
          <p:nvPr/>
        </p:nvSpPr>
        <p:spPr>
          <a:xfrm rot="0">
            <a:off x="958812" y="3433919"/>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Income</a:t>
            </a:r>
          </a:p>
        </p:txBody>
      </p:sp>
      <p:sp>
        <p:nvSpPr>
          <p:cNvPr name="TextBox 8" id="8"/>
          <p:cNvSpPr txBox="true"/>
          <p:nvPr/>
        </p:nvSpPr>
        <p:spPr>
          <a:xfrm rot="0">
            <a:off x="1821340" y="4053613"/>
            <a:ext cx="8365341" cy="1749425"/>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All Principal Components in the fitted Linear Regression model are statistically significant having cross-validated values</a:t>
            </a:r>
          </a:p>
          <a:p>
            <a:pPr algn="l">
              <a:lnSpc>
                <a:spcPts val="2800"/>
              </a:lnSpc>
            </a:pPr>
            <a:r>
              <a:rPr lang="en-US" sz="2000">
                <a:solidFill>
                  <a:srgbClr val="5436EA"/>
                </a:solidFill>
                <a:latin typeface="Montserrat Bold"/>
              </a:rPr>
              <a:t>RMSE = PHP 21.9319</a:t>
            </a:r>
          </a:p>
          <a:p>
            <a:pPr algn="l">
              <a:lnSpc>
                <a:spcPts val="2800"/>
              </a:lnSpc>
            </a:pPr>
            <a:r>
              <a:rPr lang="en-US" sz="2000">
                <a:solidFill>
                  <a:srgbClr val="000000"/>
                </a:solidFill>
                <a:latin typeface="Montserrat Bold"/>
              </a:rPr>
              <a:t>R-squared = 0.9373</a:t>
            </a:r>
          </a:p>
          <a:p>
            <a:pPr algn="l" marL="0" indent="0" lvl="0">
              <a:lnSpc>
                <a:spcPts val="2800"/>
              </a:lnSpc>
              <a:spcBef>
                <a:spcPct val="0"/>
              </a:spcBef>
            </a:pPr>
          </a:p>
        </p:txBody>
      </p:sp>
      <p:sp>
        <p:nvSpPr>
          <p:cNvPr name="TextBox 9" id="9"/>
          <p:cNvSpPr txBox="true"/>
          <p:nvPr/>
        </p:nvSpPr>
        <p:spPr>
          <a:xfrm rot="0">
            <a:off x="958812" y="6291258"/>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Star Rating</a:t>
            </a:r>
          </a:p>
        </p:txBody>
      </p:sp>
      <p:sp>
        <p:nvSpPr>
          <p:cNvPr name="TextBox 10" id="10"/>
          <p:cNvSpPr txBox="true"/>
          <p:nvPr/>
        </p:nvSpPr>
        <p:spPr>
          <a:xfrm rot="0">
            <a:off x="1821340" y="7086609"/>
            <a:ext cx="8365341" cy="2101850"/>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Principal Components in the fitted multinomial Logistic Regression model gave us </a:t>
            </a:r>
            <a:r>
              <a:rPr lang="en-US" sz="2000">
                <a:solidFill>
                  <a:srgbClr val="5436EA"/>
                </a:solidFill>
                <a:latin typeface="Montserrat Bold"/>
              </a:rPr>
              <a:t>Accuracy = 74.2</a:t>
            </a:r>
          </a:p>
          <a:p>
            <a:pPr algn="l">
              <a:lnSpc>
                <a:spcPts val="2800"/>
              </a:lnSpc>
            </a:pPr>
          </a:p>
          <a:p>
            <a:pPr algn="l" marL="0" indent="0" lvl="0">
              <a:lnSpc>
                <a:spcPts val="2800"/>
              </a:lnSpc>
              <a:spcBef>
                <a:spcPct val="0"/>
              </a:spcBef>
            </a:pPr>
            <a:r>
              <a:rPr lang="en-US" sz="2000">
                <a:solidFill>
                  <a:srgbClr val="C74EFE"/>
                </a:solidFill>
                <a:latin typeface="Montserrat Bold"/>
              </a:rPr>
              <a:t>Principal Components Regression gave us a better performance in predicting income and rating than SVM and Gradient Boosted Trees</a:t>
            </a:r>
          </a:p>
        </p:txBody>
      </p:sp>
      <p:sp>
        <p:nvSpPr>
          <p:cNvPr name="TextBox 11" id="11"/>
          <p:cNvSpPr txBox="true"/>
          <p:nvPr/>
        </p:nvSpPr>
        <p:spPr>
          <a:xfrm rot="0">
            <a:off x="958812" y="1558764"/>
            <a:ext cx="8365341" cy="33972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101010"/>
                </a:solidFill>
                <a:latin typeface="Montserrat Italics"/>
              </a:rPr>
              <a:t>Note: Cross-validation (Kfold = 5) was used </a:t>
            </a:r>
          </a:p>
        </p:txBody>
      </p:sp>
      <p:sp>
        <p:nvSpPr>
          <p:cNvPr name="TextBox 12" id="12"/>
          <p:cNvSpPr txBox="true"/>
          <p:nvPr/>
        </p:nvSpPr>
        <p:spPr>
          <a:xfrm rot="0">
            <a:off x="916410" y="2069939"/>
            <a:ext cx="9626704" cy="935355"/>
          </a:xfrm>
          <a:prstGeom prst="rect">
            <a:avLst/>
          </a:prstGeom>
        </p:spPr>
        <p:txBody>
          <a:bodyPr anchor="t" rtlCol="false" tIns="0" lIns="0" bIns="0" rIns="0">
            <a:spAutoFit/>
          </a:bodyPr>
          <a:lstStyle/>
          <a:p>
            <a:pPr algn="l">
              <a:lnSpc>
                <a:spcPts val="2520"/>
              </a:lnSpc>
            </a:pPr>
            <a:r>
              <a:rPr lang="en-US" sz="1800">
                <a:solidFill>
                  <a:srgbClr val="101010"/>
                </a:solidFill>
                <a:latin typeface="Montserrat Bold"/>
              </a:rPr>
              <a:t>Using Principal Components produced in PCA earlier as model features for a Linear/Logistic Regression model</a:t>
            </a:r>
          </a:p>
          <a:p>
            <a:pPr algn="l" marL="0" indent="0" lvl="0">
              <a:lnSpc>
                <a:spcPts val="2520"/>
              </a:lnSpc>
              <a:spcBef>
                <a:spcPct val="0"/>
              </a:spcBef>
            </a:pPr>
          </a:p>
        </p:txBody>
      </p:sp>
      <p:sp>
        <p:nvSpPr>
          <p:cNvPr name="TextBox 13" id="13"/>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24</a:t>
            </a:r>
          </a:p>
        </p:txBody>
      </p:sp>
      <p:sp>
        <p:nvSpPr>
          <p:cNvPr name="TextBox 14" id="14"/>
          <p:cNvSpPr txBox="true"/>
          <p:nvPr/>
        </p:nvSpPr>
        <p:spPr>
          <a:xfrm rot="0">
            <a:off x="10186681" y="7086609"/>
            <a:ext cx="8365341" cy="306705"/>
          </a:xfrm>
          <a:prstGeom prst="rect">
            <a:avLst/>
          </a:prstGeom>
        </p:spPr>
        <p:txBody>
          <a:bodyPr anchor="t" rtlCol="false" tIns="0" lIns="0" bIns="0" rIns="0">
            <a:spAutoFit/>
          </a:bodyPr>
          <a:lstStyle/>
          <a:p>
            <a:pPr algn="l" marL="0" indent="0" lvl="0">
              <a:lnSpc>
                <a:spcPts val="2520"/>
              </a:lnSpc>
              <a:spcBef>
                <a:spcPct val="0"/>
              </a:spcBef>
            </a:pPr>
            <a:r>
              <a:rPr lang="en-US" sz="1800">
                <a:solidFill>
                  <a:srgbClr val="101010"/>
                </a:solidFill>
                <a:latin typeface="Montserrat Italics"/>
              </a:rPr>
              <a:t>Linear and Logistic Regression model figure.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916410" y="4091713"/>
            <a:ext cx="662413" cy="561245"/>
          </a:xfrm>
          <a:custGeom>
            <a:avLst/>
            <a:gdLst/>
            <a:ahLst/>
            <a:cxnLst/>
            <a:rect r="r" b="b" t="t" l="l"/>
            <a:pathLst>
              <a:path h="561245" w="662413">
                <a:moveTo>
                  <a:pt x="0" y="0"/>
                </a:moveTo>
                <a:lnTo>
                  <a:pt x="662414" y="0"/>
                </a:lnTo>
                <a:lnTo>
                  <a:pt x="662414"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6410" y="7262808"/>
            <a:ext cx="662413" cy="561245"/>
          </a:xfrm>
          <a:custGeom>
            <a:avLst/>
            <a:gdLst/>
            <a:ahLst/>
            <a:cxnLst/>
            <a:rect r="r" b="b" t="t" l="l"/>
            <a:pathLst>
              <a:path h="561245" w="662413">
                <a:moveTo>
                  <a:pt x="0" y="0"/>
                </a:moveTo>
                <a:lnTo>
                  <a:pt x="662414" y="0"/>
                </a:lnTo>
                <a:lnTo>
                  <a:pt x="662414"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523366" y="4534084"/>
            <a:ext cx="6562616" cy="4292090"/>
          </a:xfrm>
          <a:custGeom>
            <a:avLst/>
            <a:gdLst/>
            <a:ahLst/>
            <a:cxnLst/>
            <a:rect r="r" b="b" t="t" l="l"/>
            <a:pathLst>
              <a:path h="4292090" w="6562616">
                <a:moveTo>
                  <a:pt x="0" y="0"/>
                </a:moveTo>
                <a:lnTo>
                  <a:pt x="6562616" y="0"/>
                </a:lnTo>
                <a:lnTo>
                  <a:pt x="6562616" y="4292090"/>
                </a:lnTo>
                <a:lnTo>
                  <a:pt x="0" y="4292090"/>
                </a:lnTo>
                <a:lnTo>
                  <a:pt x="0" y="0"/>
                </a:lnTo>
                <a:close/>
              </a:path>
            </a:pathLst>
          </a:custGeom>
          <a:blipFill>
            <a:blip r:embed="rId5"/>
            <a:stretch>
              <a:fillRect l="0" t="0" r="0" b="0"/>
            </a:stretch>
          </a:blipFill>
        </p:spPr>
      </p:sp>
      <p:sp>
        <p:nvSpPr>
          <p:cNvPr name="TextBox 6" id="6"/>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Model Building | </a:t>
            </a:r>
            <a:r>
              <a:rPr lang="en-US" sz="3999">
                <a:solidFill>
                  <a:srgbClr val="5436EA"/>
                </a:solidFill>
                <a:latin typeface="Montserrat Bold"/>
              </a:rPr>
              <a:t>Neural Networks</a:t>
            </a:r>
          </a:p>
        </p:txBody>
      </p:sp>
      <p:sp>
        <p:nvSpPr>
          <p:cNvPr name="TextBox 7" id="7"/>
          <p:cNvSpPr txBox="true"/>
          <p:nvPr/>
        </p:nvSpPr>
        <p:spPr>
          <a:xfrm rot="0">
            <a:off x="958812" y="3433919"/>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Income</a:t>
            </a:r>
          </a:p>
        </p:txBody>
      </p:sp>
      <p:sp>
        <p:nvSpPr>
          <p:cNvPr name="TextBox 8" id="8"/>
          <p:cNvSpPr txBox="true"/>
          <p:nvPr/>
        </p:nvSpPr>
        <p:spPr>
          <a:xfrm rot="0">
            <a:off x="1821340" y="4053613"/>
            <a:ext cx="8667627" cy="2101850"/>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RMSE was used to select the optimal model using the smallest value. </a:t>
            </a:r>
            <a:r>
              <a:rPr lang="en-US" sz="2000">
                <a:solidFill>
                  <a:srgbClr val="101010"/>
                </a:solidFill>
                <a:latin typeface="Montserrat"/>
              </a:rPr>
              <a:t>The final set of hyperparameters used were: </a:t>
            </a:r>
            <a:r>
              <a:rPr lang="en-US" sz="2000">
                <a:solidFill>
                  <a:srgbClr val="101010"/>
                </a:solidFill>
                <a:latin typeface="Montserrat"/>
              </a:rPr>
              <a:t>number of neurons = 1,000 , number of hidden layers = 4, activation function for all hidden layers = sigmoid using the reduced feature set</a:t>
            </a:r>
          </a:p>
          <a:p>
            <a:pPr algn="l">
              <a:lnSpc>
                <a:spcPts val="2800"/>
              </a:lnSpc>
            </a:pPr>
          </a:p>
          <a:p>
            <a:pPr algn="l" marL="0" indent="0" lvl="0">
              <a:lnSpc>
                <a:spcPts val="2800"/>
              </a:lnSpc>
              <a:spcBef>
                <a:spcPct val="0"/>
              </a:spcBef>
            </a:pPr>
            <a:r>
              <a:rPr lang="en-US" sz="2000">
                <a:solidFill>
                  <a:srgbClr val="5436EA"/>
                </a:solidFill>
                <a:latin typeface="Montserrat Bold"/>
              </a:rPr>
              <a:t>RMSE = PHP 1,644.18</a:t>
            </a:r>
          </a:p>
        </p:txBody>
      </p:sp>
      <p:sp>
        <p:nvSpPr>
          <p:cNvPr name="TextBox 9" id="9"/>
          <p:cNvSpPr txBox="true"/>
          <p:nvPr/>
        </p:nvSpPr>
        <p:spPr>
          <a:xfrm rot="0">
            <a:off x="958812" y="6291258"/>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Star Rating</a:t>
            </a:r>
          </a:p>
        </p:txBody>
      </p:sp>
      <p:sp>
        <p:nvSpPr>
          <p:cNvPr name="TextBox 10" id="10"/>
          <p:cNvSpPr txBox="true"/>
          <p:nvPr/>
        </p:nvSpPr>
        <p:spPr>
          <a:xfrm rot="0">
            <a:off x="1821340" y="7224708"/>
            <a:ext cx="8365341" cy="2101850"/>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Accuracy was used to select the optimal model using the largest value. The final set of hyperparameters used were: number of neurons = 500, number of hidden layers = 3 , activation function for all hidden layers = tanh using the principal components</a:t>
            </a:r>
          </a:p>
          <a:p>
            <a:pPr algn="l">
              <a:lnSpc>
                <a:spcPts val="2800"/>
              </a:lnSpc>
            </a:pPr>
          </a:p>
          <a:p>
            <a:pPr algn="l" marL="0" indent="0" lvl="0">
              <a:lnSpc>
                <a:spcPts val="2800"/>
              </a:lnSpc>
              <a:spcBef>
                <a:spcPct val="0"/>
              </a:spcBef>
            </a:pPr>
            <a:r>
              <a:rPr lang="en-US" sz="2000">
                <a:solidFill>
                  <a:srgbClr val="5436EA"/>
                </a:solidFill>
                <a:latin typeface="Montserrat Bold"/>
              </a:rPr>
              <a:t>Accuracy = 74.1%%</a:t>
            </a:r>
          </a:p>
        </p:txBody>
      </p:sp>
      <p:sp>
        <p:nvSpPr>
          <p:cNvPr name="TextBox 11" id="11"/>
          <p:cNvSpPr txBox="true"/>
          <p:nvPr/>
        </p:nvSpPr>
        <p:spPr>
          <a:xfrm rot="0">
            <a:off x="916410" y="1494994"/>
            <a:ext cx="8365341" cy="1044575"/>
          </a:xfrm>
          <a:prstGeom prst="rect">
            <a:avLst/>
          </a:prstGeom>
        </p:spPr>
        <p:txBody>
          <a:bodyPr anchor="t" rtlCol="false" tIns="0" lIns="0" bIns="0" rIns="0">
            <a:spAutoFit/>
          </a:bodyPr>
          <a:lstStyle/>
          <a:p>
            <a:pPr algn="l">
              <a:lnSpc>
                <a:spcPts val="2800"/>
              </a:lnSpc>
            </a:pPr>
            <a:r>
              <a:rPr lang="en-US" sz="2000">
                <a:solidFill>
                  <a:srgbClr val="101010"/>
                </a:solidFill>
                <a:latin typeface="Montserrat Italics"/>
              </a:rPr>
              <a:t>Note: Cross-validation (Kfold = 5) was used together with a search for the best hyperparameters for Neural Networks</a:t>
            </a:r>
          </a:p>
          <a:p>
            <a:pPr algn="l" marL="0" indent="0" lvl="0">
              <a:lnSpc>
                <a:spcPts val="2800"/>
              </a:lnSpc>
              <a:spcBef>
                <a:spcPct val="0"/>
              </a:spcBef>
            </a:pPr>
          </a:p>
        </p:txBody>
      </p:sp>
      <p:sp>
        <p:nvSpPr>
          <p:cNvPr name="TextBox 12" id="12"/>
          <p:cNvSpPr txBox="true"/>
          <p:nvPr/>
        </p:nvSpPr>
        <p:spPr>
          <a:xfrm rot="0">
            <a:off x="874009" y="2344840"/>
            <a:ext cx="14348878" cy="6921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101010"/>
                </a:solidFill>
                <a:latin typeface="Montserrat"/>
              </a:rPr>
              <a:t>Hyperparameter optimization was performed by either changing the </a:t>
            </a:r>
            <a:r>
              <a:rPr lang="en-US" sz="2000">
                <a:solidFill>
                  <a:srgbClr val="101010"/>
                </a:solidFill>
                <a:latin typeface="Montserrat Bold"/>
              </a:rPr>
              <a:t>number of neurons</a:t>
            </a:r>
            <a:r>
              <a:rPr lang="en-US" sz="2000">
                <a:solidFill>
                  <a:srgbClr val="101010"/>
                </a:solidFill>
                <a:latin typeface="Montserrat"/>
              </a:rPr>
              <a:t> per hidden layer (width), the </a:t>
            </a:r>
            <a:r>
              <a:rPr lang="en-US" sz="2000">
                <a:solidFill>
                  <a:srgbClr val="101010"/>
                </a:solidFill>
                <a:latin typeface="Montserrat Bold"/>
              </a:rPr>
              <a:t>number of hidden layers </a:t>
            </a:r>
            <a:r>
              <a:rPr lang="en-US" sz="2000">
                <a:solidFill>
                  <a:srgbClr val="101010"/>
                </a:solidFill>
                <a:latin typeface="Montserrat"/>
              </a:rPr>
              <a:t>(depth), and the activation function applied to all hidden layers. </a:t>
            </a:r>
          </a:p>
        </p:txBody>
      </p:sp>
      <p:sp>
        <p:nvSpPr>
          <p:cNvPr name="TextBox 13" id="13"/>
          <p:cNvSpPr txBox="true"/>
          <p:nvPr/>
        </p:nvSpPr>
        <p:spPr>
          <a:xfrm rot="0">
            <a:off x="11523366" y="8788074"/>
            <a:ext cx="3110508"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Italics"/>
              </a:rPr>
              <a:t>Neural Networks Figure.</a:t>
            </a:r>
          </a:p>
        </p:txBody>
      </p:sp>
      <p:sp>
        <p:nvSpPr>
          <p:cNvPr name="TextBox 14" id="14"/>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25</a:t>
            </a:r>
          </a:p>
        </p:txBody>
      </p:sp>
      <p:sp>
        <p:nvSpPr>
          <p:cNvPr name="TextBox 15" id="15"/>
          <p:cNvSpPr txBox="true"/>
          <p:nvPr/>
        </p:nvSpPr>
        <p:spPr>
          <a:xfrm rot="0">
            <a:off x="1821340" y="9402758"/>
            <a:ext cx="14549451" cy="763270"/>
          </a:xfrm>
          <a:prstGeom prst="rect">
            <a:avLst/>
          </a:prstGeom>
        </p:spPr>
        <p:txBody>
          <a:bodyPr anchor="t" rtlCol="false" tIns="0" lIns="0" bIns="0" rIns="0">
            <a:spAutoFit/>
          </a:bodyPr>
          <a:lstStyle/>
          <a:p>
            <a:pPr algn="l">
              <a:lnSpc>
                <a:spcPts val="3080"/>
              </a:lnSpc>
              <a:spcBef>
                <a:spcPct val="0"/>
              </a:spcBef>
            </a:pPr>
            <a:r>
              <a:rPr lang="en-US" sz="2200">
                <a:solidFill>
                  <a:srgbClr val="C74EFE"/>
                </a:solidFill>
                <a:latin typeface="Montserrat Bold"/>
              </a:rPr>
              <a:t>The neural networks were observed to have relatively good performance for predicting star rating but had the worst performance for predicting income.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916410" y="4091713"/>
            <a:ext cx="662413" cy="561245"/>
          </a:xfrm>
          <a:custGeom>
            <a:avLst/>
            <a:gdLst/>
            <a:ahLst/>
            <a:cxnLst/>
            <a:rect r="r" b="b" t="t" l="l"/>
            <a:pathLst>
              <a:path h="561245" w="662413">
                <a:moveTo>
                  <a:pt x="0" y="0"/>
                </a:moveTo>
                <a:lnTo>
                  <a:pt x="662414" y="0"/>
                </a:lnTo>
                <a:lnTo>
                  <a:pt x="662414"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6410" y="7262808"/>
            <a:ext cx="662413" cy="561245"/>
          </a:xfrm>
          <a:custGeom>
            <a:avLst/>
            <a:gdLst/>
            <a:ahLst/>
            <a:cxnLst/>
            <a:rect r="r" b="b" t="t" l="l"/>
            <a:pathLst>
              <a:path h="561245" w="662413">
                <a:moveTo>
                  <a:pt x="0" y="0"/>
                </a:moveTo>
                <a:lnTo>
                  <a:pt x="662414" y="0"/>
                </a:lnTo>
                <a:lnTo>
                  <a:pt x="662414" y="561245"/>
                </a:lnTo>
                <a:lnTo>
                  <a:pt x="0" y="5612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488967" y="4876070"/>
            <a:ext cx="7533650" cy="3286691"/>
          </a:xfrm>
          <a:custGeom>
            <a:avLst/>
            <a:gdLst/>
            <a:ahLst/>
            <a:cxnLst/>
            <a:rect r="r" b="b" t="t" l="l"/>
            <a:pathLst>
              <a:path h="3286691" w="7533650">
                <a:moveTo>
                  <a:pt x="0" y="0"/>
                </a:moveTo>
                <a:lnTo>
                  <a:pt x="7533649" y="0"/>
                </a:lnTo>
                <a:lnTo>
                  <a:pt x="7533649" y="3286691"/>
                </a:lnTo>
                <a:lnTo>
                  <a:pt x="0" y="3286691"/>
                </a:lnTo>
                <a:lnTo>
                  <a:pt x="0" y="0"/>
                </a:lnTo>
                <a:close/>
              </a:path>
            </a:pathLst>
          </a:custGeom>
          <a:blipFill>
            <a:blip r:embed="rId5"/>
            <a:stretch>
              <a:fillRect l="0" t="0" r="0" b="0"/>
            </a:stretch>
          </a:blipFill>
        </p:spPr>
      </p:sp>
      <p:sp>
        <p:nvSpPr>
          <p:cNvPr name="TextBox 6" id="6"/>
          <p:cNvSpPr txBox="true"/>
          <p:nvPr/>
        </p:nvSpPr>
        <p:spPr>
          <a:xfrm rot="0">
            <a:off x="874009" y="737667"/>
            <a:ext cx="16815484" cy="590550"/>
          </a:xfrm>
          <a:prstGeom prst="rect">
            <a:avLst/>
          </a:prstGeom>
        </p:spPr>
        <p:txBody>
          <a:bodyPr anchor="t" rtlCol="false" tIns="0" lIns="0" bIns="0" rIns="0">
            <a:spAutoFit/>
          </a:bodyPr>
          <a:lstStyle/>
          <a:p>
            <a:pPr algn="l" marL="0" indent="0" lvl="0">
              <a:lnSpc>
                <a:spcPts val="4799"/>
              </a:lnSpc>
              <a:spcBef>
                <a:spcPct val="0"/>
              </a:spcBef>
            </a:pPr>
            <a:r>
              <a:rPr lang="en-US" sz="3999">
                <a:solidFill>
                  <a:srgbClr val="101010"/>
                </a:solidFill>
                <a:latin typeface="Montserrat Bold"/>
              </a:rPr>
              <a:t>Model Building | </a:t>
            </a:r>
            <a:r>
              <a:rPr lang="en-US" sz="3999">
                <a:solidFill>
                  <a:srgbClr val="5436EA"/>
                </a:solidFill>
                <a:latin typeface="Montserrat Bold"/>
              </a:rPr>
              <a:t>Regularized Regression</a:t>
            </a:r>
          </a:p>
        </p:txBody>
      </p:sp>
      <p:sp>
        <p:nvSpPr>
          <p:cNvPr name="TextBox 7" id="7"/>
          <p:cNvSpPr txBox="true"/>
          <p:nvPr/>
        </p:nvSpPr>
        <p:spPr>
          <a:xfrm rot="0">
            <a:off x="958812" y="3433919"/>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Income</a:t>
            </a:r>
          </a:p>
        </p:txBody>
      </p:sp>
      <p:sp>
        <p:nvSpPr>
          <p:cNvPr name="TextBox 8" id="8"/>
          <p:cNvSpPr txBox="true"/>
          <p:nvPr/>
        </p:nvSpPr>
        <p:spPr>
          <a:xfrm rot="0">
            <a:off x="1821340" y="4053613"/>
            <a:ext cx="8667627" cy="1749425"/>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RMSE was used to select the optimal model using the smallest value. </a:t>
            </a:r>
            <a:r>
              <a:rPr lang="en-US" sz="2000">
                <a:solidFill>
                  <a:srgbClr val="101010"/>
                </a:solidFill>
                <a:latin typeface="Montserrat"/>
              </a:rPr>
              <a:t>The lambda of the best model, which was a ridge regression model, was equal to 4.1994636818971</a:t>
            </a:r>
          </a:p>
          <a:p>
            <a:pPr algn="l">
              <a:lnSpc>
                <a:spcPts val="2800"/>
              </a:lnSpc>
            </a:pPr>
          </a:p>
          <a:p>
            <a:pPr algn="l" marL="0" indent="0" lvl="0">
              <a:lnSpc>
                <a:spcPts val="2800"/>
              </a:lnSpc>
              <a:spcBef>
                <a:spcPct val="0"/>
              </a:spcBef>
            </a:pPr>
            <a:r>
              <a:rPr lang="en-US" sz="2000">
                <a:solidFill>
                  <a:srgbClr val="5436EA"/>
                </a:solidFill>
                <a:latin typeface="Montserrat Bold"/>
              </a:rPr>
              <a:t>RMSE = PHP 22.2634</a:t>
            </a:r>
          </a:p>
        </p:txBody>
      </p:sp>
      <p:sp>
        <p:nvSpPr>
          <p:cNvPr name="TextBox 9" id="9"/>
          <p:cNvSpPr txBox="true"/>
          <p:nvPr/>
        </p:nvSpPr>
        <p:spPr>
          <a:xfrm rot="0">
            <a:off x="958812" y="6291258"/>
            <a:ext cx="3374305"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Star Rating</a:t>
            </a:r>
          </a:p>
        </p:txBody>
      </p:sp>
      <p:sp>
        <p:nvSpPr>
          <p:cNvPr name="TextBox 10" id="10"/>
          <p:cNvSpPr txBox="true"/>
          <p:nvPr/>
        </p:nvSpPr>
        <p:spPr>
          <a:xfrm rot="0">
            <a:off x="1821340" y="7224708"/>
            <a:ext cx="8365341" cy="2101850"/>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Accuracy, via misclassification error, was used to select the optimal model using the largest value. The final set of hyperparameters, which were fitted to an elastic net model, were: lambda = 0.00602685052286242 , alpha = 0.9</a:t>
            </a:r>
          </a:p>
          <a:p>
            <a:pPr algn="l">
              <a:lnSpc>
                <a:spcPts val="2800"/>
              </a:lnSpc>
            </a:pPr>
          </a:p>
          <a:p>
            <a:pPr algn="l" marL="0" indent="0" lvl="0">
              <a:lnSpc>
                <a:spcPts val="2800"/>
              </a:lnSpc>
              <a:spcBef>
                <a:spcPct val="0"/>
              </a:spcBef>
            </a:pPr>
            <a:r>
              <a:rPr lang="en-US" sz="2000">
                <a:solidFill>
                  <a:srgbClr val="5436EA"/>
                </a:solidFill>
                <a:latin typeface="Montserrat Bold"/>
              </a:rPr>
              <a:t>Accuracy = 74.8%</a:t>
            </a:r>
          </a:p>
        </p:txBody>
      </p:sp>
      <p:sp>
        <p:nvSpPr>
          <p:cNvPr name="TextBox 11" id="11"/>
          <p:cNvSpPr txBox="true"/>
          <p:nvPr/>
        </p:nvSpPr>
        <p:spPr>
          <a:xfrm rot="0">
            <a:off x="916410" y="1494994"/>
            <a:ext cx="9083270" cy="1044575"/>
          </a:xfrm>
          <a:prstGeom prst="rect">
            <a:avLst/>
          </a:prstGeom>
        </p:spPr>
        <p:txBody>
          <a:bodyPr anchor="t" rtlCol="false" tIns="0" lIns="0" bIns="0" rIns="0">
            <a:spAutoFit/>
          </a:bodyPr>
          <a:lstStyle/>
          <a:p>
            <a:pPr algn="l">
              <a:lnSpc>
                <a:spcPts val="2800"/>
              </a:lnSpc>
            </a:pPr>
            <a:r>
              <a:rPr lang="en-US" sz="2000">
                <a:solidFill>
                  <a:srgbClr val="101010"/>
                </a:solidFill>
                <a:latin typeface="Montserrat Italics"/>
              </a:rPr>
              <a:t>Note: Cross-validation (Kfold = 5) was used together with a search for the best hyperparameters for the regularized regression models</a:t>
            </a:r>
          </a:p>
          <a:p>
            <a:pPr algn="l" marL="0" indent="0" lvl="0">
              <a:lnSpc>
                <a:spcPts val="2800"/>
              </a:lnSpc>
              <a:spcBef>
                <a:spcPct val="0"/>
              </a:spcBef>
            </a:pPr>
          </a:p>
        </p:txBody>
      </p:sp>
      <p:sp>
        <p:nvSpPr>
          <p:cNvPr name="TextBox 12" id="12"/>
          <p:cNvSpPr txBox="true"/>
          <p:nvPr/>
        </p:nvSpPr>
        <p:spPr>
          <a:xfrm rot="0">
            <a:off x="874009" y="2521053"/>
            <a:ext cx="13759864" cy="33972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101010"/>
                </a:solidFill>
                <a:latin typeface="Montserrat"/>
              </a:rPr>
              <a:t>Hyperparameter optimization was performed by either changing the </a:t>
            </a:r>
            <a:r>
              <a:rPr lang="en-US" sz="2000">
                <a:solidFill>
                  <a:srgbClr val="101010"/>
                </a:solidFill>
                <a:latin typeface="Montserrat Bold"/>
              </a:rPr>
              <a:t>lambda </a:t>
            </a:r>
            <a:r>
              <a:rPr lang="en-US" sz="2000">
                <a:solidFill>
                  <a:srgbClr val="101010"/>
                </a:solidFill>
                <a:latin typeface="Montserrat"/>
              </a:rPr>
              <a:t>and </a:t>
            </a:r>
            <a:r>
              <a:rPr lang="en-US" sz="2000">
                <a:solidFill>
                  <a:srgbClr val="101010"/>
                </a:solidFill>
                <a:latin typeface="Montserrat Bold"/>
              </a:rPr>
              <a:t>alpha </a:t>
            </a:r>
            <a:r>
              <a:rPr lang="en-US" sz="2000">
                <a:solidFill>
                  <a:srgbClr val="101010"/>
                </a:solidFill>
                <a:latin typeface="Montserrat"/>
              </a:rPr>
              <a:t>(for elastic net).</a:t>
            </a:r>
          </a:p>
        </p:txBody>
      </p:sp>
      <p:sp>
        <p:nvSpPr>
          <p:cNvPr name="TextBox 13" id="13"/>
          <p:cNvSpPr txBox="true"/>
          <p:nvPr/>
        </p:nvSpPr>
        <p:spPr>
          <a:xfrm rot="0">
            <a:off x="10488967" y="8315752"/>
            <a:ext cx="3978473" cy="339725"/>
          </a:xfrm>
          <a:prstGeom prst="rect">
            <a:avLst/>
          </a:prstGeom>
        </p:spPr>
        <p:txBody>
          <a:bodyPr anchor="t" rtlCol="false" tIns="0" lIns="0" bIns="0" rIns="0">
            <a:spAutoFit/>
          </a:bodyPr>
          <a:lstStyle/>
          <a:p>
            <a:pPr algn="ctr">
              <a:lnSpc>
                <a:spcPts val="2800"/>
              </a:lnSpc>
              <a:spcBef>
                <a:spcPct val="0"/>
              </a:spcBef>
            </a:pPr>
            <a:r>
              <a:rPr lang="en-US" sz="2000">
                <a:solidFill>
                  <a:srgbClr val="000000"/>
                </a:solidFill>
                <a:latin typeface="Montserrat Italics"/>
              </a:rPr>
              <a:t>Regularized Regression Figure.</a:t>
            </a:r>
          </a:p>
        </p:txBody>
      </p:sp>
      <p:sp>
        <p:nvSpPr>
          <p:cNvPr name="TextBox 14" id="14"/>
          <p:cNvSpPr txBox="true"/>
          <p:nvPr/>
        </p:nvSpPr>
        <p:spPr>
          <a:xfrm rot="0">
            <a:off x="1821340" y="9402758"/>
            <a:ext cx="14549451" cy="763270"/>
          </a:xfrm>
          <a:prstGeom prst="rect">
            <a:avLst/>
          </a:prstGeom>
        </p:spPr>
        <p:txBody>
          <a:bodyPr anchor="t" rtlCol="false" tIns="0" lIns="0" bIns="0" rIns="0">
            <a:spAutoFit/>
          </a:bodyPr>
          <a:lstStyle/>
          <a:p>
            <a:pPr algn="l">
              <a:lnSpc>
                <a:spcPts val="3080"/>
              </a:lnSpc>
              <a:spcBef>
                <a:spcPct val="0"/>
              </a:spcBef>
            </a:pPr>
            <a:r>
              <a:rPr lang="en-US" sz="2200">
                <a:solidFill>
                  <a:srgbClr val="C74EFE"/>
                </a:solidFill>
                <a:latin typeface="Montserrat Bold"/>
              </a:rPr>
              <a:t>The regularized models seem to provide the best performance in predicting the star rating of a restaurant.</a:t>
            </a:r>
          </a:p>
        </p:txBody>
      </p:sp>
      <p:sp>
        <p:nvSpPr>
          <p:cNvPr name="TextBox 15" id="15"/>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26</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3198958" y="-3548067"/>
            <a:ext cx="6423538" cy="6439637"/>
          </a:xfrm>
          <a:custGeom>
            <a:avLst/>
            <a:gdLst/>
            <a:ahLst/>
            <a:cxnLst/>
            <a:rect r="r" b="b" t="t" l="l"/>
            <a:pathLst>
              <a:path h="6439637" w="6423538">
                <a:moveTo>
                  <a:pt x="0" y="0"/>
                </a:moveTo>
                <a:lnTo>
                  <a:pt x="6423537" y="0"/>
                </a:lnTo>
                <a:lnTo>
                  <a:pt x="6423537" y="6439637"/>
                </a:lnTo>
                <a:lnTo>
                  <a:pt x="0" y="6439637"/>
                </a:lnTo>
                <a:lnTo>
                  <a:pt x="0" y="0"/>
                </a:lnTo>
                <a:close/>
              </a:path>
            </a:pathLst>
          </a:custGeom>
          <a:blipFill>
            <a:blip r:embed="rId2"/>
            <a:stretch>
              <a:fillRect l="0" t="0" r="0" b="0"/>
            </a:stretch>
          </a:blipFill>
        </p:spPr>
      </p:sp>
      <p:grpSp>
        <p:nvGrpSpPr>
          <p:cNvPr name="Group 3" id="3"/>
          <p:cNvGrpSpPr/>
          <p:nvPr/>
        </p:nvGrpSpPr>
        <p:grpSpPr>
          <a:xfrm rot="7573183">
            <a:off x="3286231" y="654094"/>
            <a:ext cx="1013029" cy="10130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6" id="6"/>
          <p:cNvGraphicFramePr>
            <a:graphicFrameLocks noGrp="true"/>
          </p:cNvGraphicFramePr>
          <p:nvPr/>
        </p:nvGraphicFramePr>
        <p:xfrm>
          <a:off x="618927" y="3130055"/>
          <a:ext cx="7763488" cy="6691757"/>
        </p:xfrm>
        <a:graphic>
          <a:graphicData uri="http://schemas.openxmlformats.org/drawingml/2006/table">
            <a:tbl>
              <a:tblPr/>
              <a:tblGrid>
                <a:gridCol w="4618979"/>
                <a:gridCol w="3144509"/>
              </a:tblGrid>
              <a:tr h="910675">
                <a:tc>
                  <a:txBody>
                    <a:bodyPr anchor="t" rtlCol="false"/>
                    <a:lstStyle/>
                    <a:p>
                      <a:pPr algn="ctr">
                        <a:lnSpc>
                          <a:spcPts val="2800"/>
                        </a:lnSpc>
                        <a:defRPr/>
                      </a:pPr>
                      <a:r>
                        <a:rPr lang="en-US" sz="2000">
                          <a:solidFill>
                            <a:srgbClr val="101010"/>
                          </a:solidFill>
                          <a:latin typeface="Montserrat Bold"/>
                        </a:rPr>
                        <a:t>Model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Montserrat Bold"/>
                        </a:rPr>
                        <a:t>RMSE (PHP)</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r h="910675">
                <a:tc>
                  <a:txBody>
                    <a:bodyPr anchor="t" rtlCol="false"/>
                    <a:lstStyle/>
                    <a:p>
                      <a:pPr algn="ctr">
                        <a:lnSpc>
                          <a:spcPts val="2800"/>
                        </a:lnSpc>
                        <a:defRPr/>
                      </a:pPr>
                      <a:r>
                        <a:rPr lang="en-US" sz="2000">
                          <a:solidFill>
                            <a:srgbClr val="000000"/>
                          </a:solidFill>
                          <a:latin typeface="Montserrat"/>
                        </a:rPr>
                        <a:t>GBM</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c>
                  <a:txBody>
                    <a:bodyPr anchor="t" rtlCol="false"/>
                    <a:lstStyle/>
                    <a:p>
                      <a:pPr algn="ctr">
                        <a:lnSpc>
                          <a:spcPts val="2800"/>
                        </a:lnSpc>
                        <a:defRPr/>
                      </a:pPr>
                      <a:r>
                        <a:rPr lang="en-US" sz="2000">
                          <a:solidFill>
                            <a:srgbClr val="000000"/>
                          </a:solidFill>
                          <a:latin typeface="Montserrat Bold"/>
                          <a:ea typeface="Montserrat Bold"/>
                        </a:rPr>
                        <a:t>31.116﻿9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r>
              <a:tr h="910675">
                <a:tc>
                  <a:txBody>
                    <a:bodyPr anchor="t" rtlCol="false"/>
                    <a:lstStyle/>
                    <a:p>
                      <a:pPr algn="ctr">
                        <a:lnSpc>
                          <a:spcPts val="2800"/>
                        </a:lnSpc>
                        <a:defRPr/>
                      </a:pPr>
                      <a:r>
                        <a:rPr lang="en-US" sz="2000">
                          <a:solidFill>
                            <a:srgbClr val="000000"/>
                          </a:solidFill>
                          <a:latin typeface="Montserrat"/>
                        </a:rPr>
                        <a:t>SVM</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c>
                  <a:txBody>
                    <a:bodyPr anchor="t" rtlCol="false"/>
                    <a:lstStyle/>
                    <a:p>
                      <a:pPr algn="ctr">
                        <a:lnSpc>
                          <a:spcPts val="2800"/>
                        </a:lnSpc>
                        <a:defRPr/>
                      </a:pPr>
                      <a:r>
                        <a:rPr lang="en-US" sz="2000">
                          <a:solidFill>
                            <a:srgbClr val="000000"/>
                          </a:solidFill>
                          <a:latin typeface="Montserrat Bold"/>
                        </a:rPr>
                        <a:t>22.43513</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r>
              <a:tr h="1729986">
                <a:tc>
                  <a:txBody>
                    <a:bodyPr anchor="t" rtlCol="false"/>
                    <a:lstStyle/>
                    <a:p>
                      <a:pPr algn="ctr">
                        <a:lnSpc>
                          <a:spcPts val="2800"/>
                        </a:lnSpc>
                        <a:defRPr/>
                      </a:pPr>
                      <a:r>
                        <a:rPr lang="en-US" sz="2000">
                          <a:solidFill>
                            <a:srgbClr val="000000"/>
                          </a:solidFill>
                          <a:latin typeface="Montserrat"/>
                        </a:rPr>
                        <a:t>Principal Components Regression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5436EA"/>
                          </a:solidFill>
                          <a:latin typeface="Montserrat Bold"/>
                          <a:ea typeface="Montserrat Bold"/>
                        </a:rPr>
                        <a:t>21﻿.9319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r>
              <a:tr h="910675">
                <a:tc>
                  <a:txBody>
                    <a:bodyPr anchor="t" rtlCol="false"/>
                    <a:lstStyle/>
                    <a:p>
                      <a:pPr algn="ctr">
                        <a:lnSpc>
                          <a:spcPts val="2800"/>
                        </a:lnSpc>
                        <a:defRPr/>
                      </a:pPr>
                      <a:r>
                        <a:rPr lang="en-US" sz="2000">
                          <a:solidFill>
                            <a:srgbClr val="000000"/>
                          </a:solidFill>
                          <a:latin typeface="Montserrat"/>
                        </a:rPr>
                        <a:t>Neural Networks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c>
                  <a:txBody>
                    <a:bodyPr anchor="t" rtlCol="false"/>
                    <a:lstStyle/>
                    <a:p>
                      <a:pPr algn="ctr">
                        <a:lnSpc>
                          <a:spcPts val="2800"/>
                        </a:lnSpc>
                        <a:defRPr/>
                      </a:pPr>
                      <a:r>
                        <a:rPr lang="en-US" sz="2000">
                          <a:solidFill>
                            <a:srgbClr val="000000"/>
                          </a:solidFill>
                          <a:latin typeface="Montserrat Bold"/>
                        </a:rPr>
                        <a:t> 1,644.18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r>
              <a:tr h="1319072">
                <a:tc>
                  <a:txBody>
                    <a:bodyPr anchor="t" rtlCol="false"/>
                    <a:lstStyle/>
                    <a:p>
                      <a:pPr algn="ctr">
                        <a:lnSpc>
                          <a:spcPts val="2800"/>
                        </a:lnSpc>
                        <a:defRPr/>
                      </a:pPr>
                      <a:r>
                        <a:rPr lang="en-US" sz="2000">
                          <a:solidFill>
                            <a:srgbClr val="000000"/>
                          </a:solidFill>
                          <a:latin typeface="Montserrat"/>
                        </a:rPr>
                        <a:t>Regularized Regression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c>
                  <a:txBody>
                    <a:bodyPr anchor="t" rtlCol="false"/>
                    <a:lstStyle/>
                    <a:p>
                      <a:pPr algn="ctr">
                        <a:lnSpc>
                          <a:spcPts val="2800"/>
                        </a:lnSpc>
                        <a:defRPr/>
                      </a:pPr>
                      <a:r>
                        <a:rPr lang="en-US" sz="2000">
                          <a:solidFill>
                            <a:srgbClr val="000000"/>
                          </a:solidFill>
                          <a:latin typeface="Montserrat Bold"/>
                        </a:rPr>
                        <a:t>22.2634</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r>
            </a:tbl>
          </a:graphicData>
        </a:graphic>
      </p:graphicFrame>
      <p:sp>
        <p:nvSpPr>
          <p:cNvPr name="TextBox 7" id="7"/>
          <p:cNvSpPr txBox="true"/>
          <p:nvPr/>
        </p:nvSpPr>
        <p:spPr>
          <a:xfrm rot="0">
            <a:off x="4805944" y="488699"/>
            <a:ext cx="8194363" cy="1113616"/>
          </a:xfrm>
          <a:prstGeom prst="rect">
            <a:avLst/>
          </a:prstGeom>
        </p:spPr>
        <p:txBody>
          <a:bodyPr anchor="t" rtlCol="false" tIns="0" lIns="0" bIns="0" rIns="0">
            <a:spAutoFit/>
          </a:bodyPr>
          <a:lstStyle/>
          <a:p>
            <a:pPr algn="l">
              <a:lnSpc>
                <a:spcPts val="8841"/>
              </a:lnSpc>
            </a:pPr>
            <a:r>
              <a:rPr lang="en-US" sz="7368">
                <a:solidFill>
                  <a:srgbClr val="101010"/>
                </a:solidFill>
                <a:latin typeface="Montserrat Bold"/>
              </a:rPr>
              <a:t>Best Model</a:t>
            </a:r>
          </a:p>
        </p:txBody>
      </p:sp>
      <p:graphicFrame>
        <p:nvGraphicFramePr>
          <p:cNvPr name="Table 8" id="8"/>
          <p:cNvGraphicFramePr>
            <a:graphicFrameLocks noGrp="true"/>
          </p:cNvGraphicFramePr>
          <p:nvPr/>
        </p:nvGraphicFramePr>
        <p:xfrm>
          <a:off x="9495812" y="3130055"/>
          <a:ext cx="7763488" cy="6691757"/>
        </p:xfrm>
        <a:graphic>
          <a:graphicData uri="http://schemas.openxmlformats.org/drawingml/2006/table">
            <a:tbl>
              <a:tblPr/>
              <a:tblGrid>
                <a:gridCol w="4618979"/>
                <a:gridCol w="3144509"/>
              </a:tblGrid>
              <a:tr h="910675">
                <a:tc>
                  <a:txBody>
                    <a:bodyPr anchor="t" rtlCol="false"/>
                    <a:lstStyle/>
                    <a:p>
                      <a:pPr algn="ctr">
                        <a:lnSpc>
                          <a:spcPts val="2800"/>
                        </a:lnSpc>
                        <a:defRPr/>
                      </a:pPr>
                      <a:r>
                        <a:rPr lang="en-US" sz="2000">
                          <a:solidFill>
                            <a:srgbClr val="101010"/>
                          </a:solidFill>
                          <a:latin typeface="Montserrat Bold"/>
                        </a:rPr>
                        <a:t>Model</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ctr">
                        <a:lnSpc>
                          <a:spcPts val="2800"/>
                        </a:lnSpc>
                        <a:defRPr/>
                      </a:pPr>
                      <a:r>
                        <a:rPr lang="en-US" sz="2000">
                          <a:solidFill>
                            <a:srgbClr val="000000"/>
                          </a:solidFill>
                          <a:latin typeface="Montserrat Bold"/>
                        </a:rPr>
                        <a:t>Accuracy</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r h="910675">
                <a:tc>
                  <a:txBody>
                    <a:bodyPr anchor="t" rtlCol="false"/>
                    <a:lstStyle/>
                    <a:p>
                      <a:pPr algn="ctr">
                        <a:lnSpc>
                          <a:spcPts val="2800"/>
                        </a:lnSpc>
                        <a:defRPr/>
                      </a:pPr>
                      <a:r>
                        <a:rPr lang="en-US" sz="2000">
                          <a:solidFill>
                            <a:srgbClr val="000000"/>
                          </a:solidFill>
                          <a:latin typeface="Montserrat"/>
                        </a:rPr>
                        <a:t>GBM</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c>
                  <a:txBody>
                    <a:bodyPr anchor="t" rtlCol="false"/>
                    <a:lstStyle/>
                    <a:p>
                      <a:pPr algn="ctr">
                        <a:lnSpc>
                          <a:spcPts val="2800"/>
                        </a:lnSpc>
                        <a:defRPr/>
                      </a:pPr>
                      <a:r>
                        <a:rPr lang="en-US" sz="2000">
                          <a:solidFill>
                            <a:srgbClr val="000000"/>
                          </a:solidFill>
                          <a:latin typeface="Montserrat Bold"/>
                        </a:rPr>
                        <a:t>73.51%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r>
              <a:tr h="910675">
                <a:tc>
                  <a:txBody>
                    <a:bodyPr anchor="t" rtlCol="false"/>
                    <a:lstStyle/>
                    <a:p>
                      <a:pPr algn="ctr">
                        <a:lnSpc>
                          <a:spcPts val="2800"/>
                        </a:lnSpc>
                        <a:defRPr/>
                      </a:pPr>
                      <a:r>
                        <a:rPr lang="en-US" sz="2000">
                          <a:solidFill>
                            <a:srgbClr val="000000"/>
                          </a:solidFill>
                          <a:latin typeface="Montserrat"/>
                        </a:rPr>
                        <a:t>SVM</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c>
                  <a:txBody>
                    <a:bodyPr anchor="t" rtlCol="false"/>
                    <a:lstStyle/>
                    <a:p>
                      <a:pPr algn="ctr">
                        <a:lnSpc>
                          <a:spcPts val="2800"/>
                        </a:lnSpc>
                        <a:defRPr/>
                      </a:pPr>
                      <a:r>
                        <a:rPr lang="en-US" sz="2000">
                          <a:solidFill>
                            <a:srgbClr val="000000"/>
                          </a:solidFill>
                          <a:latin typeface="Montserrat Bold"/>
                        </a:rPr>
                        <a:t>73.79%</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r>
              <a:tr h="1729986">
                <a:tc>
                  <a:txBody>
                    <a:bodyPr anchor="t" rtlCol="false"/>
                    <a:lstStyle/>
                    <a:p>
                      <a:pPr algn="ctr">
                        <a:lnSpc>
                          <a:spcPts val="2800"/>
                        </a:lnSpc>
                        <a:defRPr/>
                      </a:pPr>
                      <a:r>
                        <a:rPr lang="en-US" sz="2000">
                          <a:solidFill>
                            <a:srgbClr val="000000"/>
                          </a:solidFill>
                          <a:latin typeface="Montserrat"/>
                        </a:rPr>
                        <a:t>Principal Components Regression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c>
                  <a:txBody>
                    <a:bodyPr anchor="t" rtlCol="false"/>
                    <a:lstStyle/>
                    <a:p>
                      <a:pPr algn="ctr">
                        <a:lnSpc>
                          <a:spcPts val="2800"/>
                        </a:lnSpc>
                        <a:defRPr/>
                      </a:pPr>
                      <a:r>
                        <a:rPr lang="en-US" sz="2000">
                          <a:solidFill>
                            <a:srgbClr val="000000"/>
                          </a:solidFill>
                          <a:latin typeface="Montserrat Bold"/>
                        </a:rPr>
                        <a:t>74.2%</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r>
              <a:tr h="910675">
                <a:tc>
                  <a:txBody>
                    <a:bodyPr anchor="t" rtlCol="false"/>
                    <a:lstStyle/>
                    <a:p>
                      <a:pPr algn="ctr">
                        <a:lnSpc>
                          <a:spcPts val="2800"/>
                        </a:lnSpc>
                        <a:defRPr/>
                      </a:pPr>
                      <a:r>
                        <a:rPr lang="en-US" sz="2000">
                          <a:solidFill>
                            <a:srgbClr val="000000"/>
                          </a:solidFill>
                          <a:latin typeface="Montserrat"/>
                        </a:rPr>
                        <a:t>Neural Networks</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c>
                  <a:txBody>
                    <a:bodyPr anchor="t" rtlCol="false"/>
                    <a:lstStyle/>
                    <a:p>
                      <a:pPr algn="ctr">
                        <a:lnSpc>
                          <a:spcPts val="2800"/>
                        </a:lnSpc>
                        <a:defRPr/>
                      </a:pPr>
                      <a:r>
                        <a:rPr lang="en-US" sz="2000">
                          <a:solidFill>
                            <a:srgbClr val="000000"/>
                          </a:solidFill>
                          <a:latin typeface="Montserrat Bold"/>
                        </a:rPr>
                        <a:t>74.1%</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r>
              <a:tr h="1319072">
                <a:tc>
                  <a:txBody>
                    <a:bodyPr anchor="t" rtlCol="false"/>
                    <a:lstStyle/>
                    <a:p>
                      <a:pPr algn="ctr">
                        <a:lnSpc>
                          <a:spcPts val="2800"/>
                        </a:lnSpc>
                        <a:defRPr/>
                      </a:pPr>
                      <a:r>
                        <a:rPr lang="en-US" sz="2000">
                          <a:solidFill>
                            <a:srgbClr val="000000"/>
                          </a:solidFill>
                          <a:latin typeface="Montserrat"/>
                        </a:rPr>
                        <a:t>Regularized Regression</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gradFill rotWithShape="true">
                      <a:gsLst>
                        <a:gs pos="0">
                          <a:srgbClr val="FFF7AD">
                            <a:alpha val="100000"/>
                          </a:srgbClr>
                        </a:gs>
                        <a:gs pos="100000">
                          <a:srgbClr val="FFA9F9">
                            <a:alpha val="100000"/>
                          </a:srgbClr>
                        </a:gs>
                      </a:gsLst>
                      <a:lin ang="0"/>
                    </a:gradFill>
                  </a:tcPr>
                </a:tc>
                <a:tc>
                  <a:txBody>
                    <a:bodyPr anchor="t" rtlCol="false"/>
                    <a:lstStyle/>
                    <a:p>
                      <a:pPr algn="ctr">
                        <a:lnSpc>
                          <a:spcPts val="2800"/>
                        </a:lnSpc>
                        <a:defRPr/>
                      </a:pPr>
                      <a:r>
                        <a:rPr lang="en-US" sz="2000">
                          <a:solidFill>
                            <a:srgbClr val="5436EA"/>
                          </a:solidFill>
                          <a:latin typeface="Montserrat Bold"/>
                        </a:rPr>
                        <a:t>74.8%</a:t>
                      </a:r>
                      <a:endParaRPr lang="en-US" sz="1100"/>
                    </a:p>
                  </a:txBody>
                  <a:tcPr marL="190500" marR="190500" marT="190500" marB="190500"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D4DEF9"/>
                    </a:solidFill>
                  </a:tcPr>
                </a:tc>
              </a:tr>
            </a:tbl>
          </a:graphicData>
        </a:graphic>
      </p:graphicFrame>
      <p:sp>
        <p:nvSpPr>
          <p:cNvPr name="TextBox 9" id="9"/>
          <p:cNvSpPr txBox="true"/>
          <p:nvPr/>
        </p:nvSpPr>
        <p:spPr>
          <a:xfrm rot="0">
            <a:off x="2754503" y="2208782"/>
            <a:ext cx="3192416" cy="590550"/>
          </a:xfrm>
          <a:prstGeom prst="rect">
            <a:avLst/>
          </a:prstGeom>
        </p:spPr>
        <p:txBody>
          <a:bodyPr anchor="t" rtlCol="false" tIns="0" lIns="0" bIns="0" rIns="0">
            <a:spAutoFit/>
          </a:bodyPr>
          <a:lstStyle/>
          <a:p>
            <a:pPr algn="l">
              <a:lnSpc>
                <a:spcPts val="4799"/>
              </a:lnSpc>
            </a:pPr>
            <a:r>
              <a:rPr lang="en-US" sz="3999">
                <a:solidFill>
                  <a:srgbClr val="5436EA"/>
                </a:solidFill>
                <a:latin typeface="Montserrat Bold"/>
              </a:rPr>
              <a:t>Income</a:t>
            </a:r>
          </a:p>
        </p:txBody>
      </p:sp>
      <p:sp>
        <p:nvSpPr>
          <p:cNvPr name="TextBox 10" id="10"/>
          <p:cNvSpPr txBox="true"/>
          <p:nvPr/>
        </p:nvSpPr>
        <p:spPr>
          <a:xfrm rot="0">
            <a:off x="12607141" y="2208782"/>
            <a:ext cx="3192416" cy="590550"/>
          </a:xfrm>
          <a:prstGeom prst="rect">
            <a:avLst/>
          </a:prstGeom>
        </p:spPr>
        <p:txBody>
          <a:bodyPr anchor="t" rtlCol="false" tIns="0" lIns="0" bIns="0" rIns="0">
            <a:spAutoFit/>
          </a:bodyPr>
          <a:lstStyle/>
          <a:p>
            <a:pPr algn="l">
              <a:lnSpc>
                <a:spcPts val="4799"/>
              </a:lnSpc>
            </a:pPr>
            <a:r>
              <a:rPr lang="en-US" sz="3999">
                <a:solidFill>
                  <a:srgbClr val="5436EA"/>
                </a:solidFill>
                <a:latin typeface="Montserrat Bold"/>
              </a:rPr>
              <a:t>Rating</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51465" y="-2544328"/>
            <a:ext cx="9898854" cy="8599630"/>
          </a:xfrm>
          <a:custGeom>
            <a:avLst/>
            <a:gdLst/>
            <a:ahLst/>
            <a:cxnLst/>
            <a:rect r="r" b="b" t="t" l="l"/>
            <a:pathLst>
              <a:path h="8599630" w="9898854">
                <a:moveTo>
                  <a:pt x="0" y="0"/>
                </a:moveTo>
                <a:lnTo>
                  <a:pt x="9898854" y="0"/>
                </a:lnTo>
                <a:lnTo>
                  <a:pt x="9898854" y="8599629"/>
                </a:lnTo>
                <a:lnTo>
                  <a:pt x="0" y="8599629"/>
                </a:lnTo>
                <a:lnTo>
                  <a:pt x="0" y="0"/>
                </a:lnTo>
                <a:close/>
              </a:path>
            </a:pathLst>
          </a:custGeom>
          <a:blipFill>
            <a:blip r:embed="rId2"/>
            <a:stretch>
              <a:fillRect l="0" t="0" r="0" b="0"/>
            </a:stretch>
          </a:blipFill>
        </p:spPr>
      </p:sp>
      <p:sp>
        <p:nvSpPr>
          <p:cNvPr name="TextBox 3" id="3"/>
          <p:cNvSpPr txBox="true"/>
          <p:nvPr/>
        </p:nvSpPr>
        <p:spPr>
          <a:xfrm rot="0">
            <a:off x="465240" y="641062"/>
            <a:ext cx="8525731" cy="1114425"/>
          </a:xfrm>
          <a:prstGeom prst="rect">
            <a:avLst/>
          </a:prstGeom>
        </p:spPr>
        <p:txBody>
          <a:bodyPr anchor="t" rtlCol="false" tIns="0" lIns="0" bIns="0" rIns="0">
            <a:spAutoFit/>
          </a:bodyPr>
          <a:lstStyle/>
          <a:p>
            <a:pPr algn="l" marL="0" indent="0" lvl="0">
              <a:lnSpc>
                <a:spcPts val="8841"/>
              </a:lnSpc>
              <a:spcBef>
                <a:spcPct val="0"/>
              </a:spcBef>
            </a:pPr>
            <a:r>
              <a:rPr lang="en-US" sz="7368">
                <a:solidFill>
                  <a:srgbClr val="101010"/>
                </a:solidFill>
                <a:latin typeface="Montserrat Bold"/>
              </a:rPr>
              <a:t>Conclusion</a:t>
            </a:r>
          </a:p>
        </p:txBody>
      </p:sp>
      <p:sp>
        <p:nvSpPr>
          <p:cNvPr name="TextBox 4" id="4"/>
          <p:cNvSpPr txBox="true"/>
          <p:nvPr/>
        </p:nvSpPr>
        <p:spPr>
          <a:xfrm rot="0">
            <a:off x="465240" y="3123693"/>
            <a:ext cx="12062461" cy="2956728"/>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Although the performance of SVM and regularized regression on high-dimensional data is great,</a:t>
            </a:r>
            <a:r>
              <a:rPr lang="en-US" sz="2093">
                <a:solidFill>
                  <a:srgbClr val="101010"/>
                </a:solidFill>
                <a:latin typeface="Montserrat Bold"/>
              </a:rPr>
              <a:t> Principal Components Regression</a:t>
            </a:r>
            <a:r>
              <a:rPr lang="en-US" sz="2093">
                <a:solidFill>
                  <a:srgbClr val="101010"/>
                </a:solidFill>
                <a:latin typeface="Montserrat"/>
              </a:rPr>
              <a:t> stands out as the best. Given our high-dimensional data, Principal Components Analysis (PCA) simplifies our features into fewer components while maintaining important information. By reducing the principal components to 10, we still retain 90% of the variance. PCA also helps reduce overfitting and addresses multicollinearity, which may be present in the observed variables that are linearly correlated. Incorporating these components into a Linear Regression model gave us the best performance in RMSE.</a:t>
            </a:r>
          </a:p>
        </p:txBody>
      </p:sp>
      <p:sp>
        <p:nvSpPr>
          <p:cNvPr name="TextBox 5" id="5"/>
          <p:cNvSpPr txBox="true"/>
          <p:nvPr/>
        </p:nvSpPr>
        <p:spPr>
          <a:xfrm rot="0">
            <a:off x="465240" y="2366055"/>
            <a:ext cx="4978704"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Predicting Income</a:t>
            </a:r>
          </a:p>
        </p:txBody>
      </p:sp>
      <p:sp>
        <p:nvSpPr>
          <p:cNvPr name="TextBox 6" id="6"/>
          <p:cNvSpPr txBox="true"/>
          <p:nvPr/>
        </p:nvSpPr>
        <p:spPr>
          <a:xfrm rot="0">
            <a:off x="465240" y="6995422"/>
            <a:ext cx="16794060" cy="2956728"/>
          </a:xfrm>
          <a:prstGeom prst="rect">
            <a:avLst/>
          </a:prstGeom>
        </p:spPr>
        <p:txBody>
          <a:bodyPr anchor="t" rtlCol="false" tIns="0" lIns="0" bIns="0" rIns="0">
            <a:spAutoFit/>
          </a:bodyPr>
          <a:lstStyle/>
          <a:p>
            <a:pPr algn="l" marL="0" indent="0" lvl="0">
              <a:lnSpc>
                <a:spcPts val="2930"/>
              </a:lnSpc>
              <a:spcBef>
                <a:spcPct val="0"/>
              </a:spcBef>
            </a:pPr>
            <a:r>
              <a:rPr lang="en-US" sz="2093">
                <a:solidFill>
                  <a:srgbClr val="101010"/>
                </a:solidFill>
                <a:latin typeface="Montserrat"/>
              </a:rPr>
              <a:t>All of the compared models fared pretty well, but the </a:t>
            </a:r>
            <a:r>
              <a:rPr lang="en-US" sz="2093">
                <a:solidFill>
                  <a:srgbClr val="101010"/>
                </a:solidFill>
                <a:latin typeface="Montserrat Bold"/>
              </a:rPr>
              <a:t>Regularized Regression Model</a:t>
            </a:r>
            <a:r>
              <a:rPr lang="en-US" sz="2093">
                <a:solidFill>
                  <a:srgbClr val="101010"/>
                </a:solidFill>
                <a:latin typeface="Montserrat"/>
              </a:rPr>
              <a:t> had the best fit (by a hair). This might be because of the use of a high alpha (0.9), which made sure to retain the most impactful features and discard the rest (per class). Despite using an alpha that may resemble the behavior of a LASSO regression model, which has an issue of still retaining correlated features, the elastic model still employed some ridge regression to prevent collinearity. Overall, it seems that all models were able to generalize well by using the </a:t>
            </a:r>
            <a:r>
              <a:rPr lang="en-US" sz="2093">
                <a:solidFill>
                  <a:srgbClr val="101010"/>
                </a:solidFill>
                <a:latin typeface="Montserrat Bold"/>
              </a:rPr>
              <a:t>reduced feature set</a:t>
            </a:r>
            <a:r>
              <a:rPr lang="en-US" sz="2093">
                <a:solidFill>
                  <a:srgbClr val="101010"/>
                </a:solidFill>
                <a:latin typeface="Montserrat"/>
              </a:rPr>
              <a:t>. This highlights how important it is to first perform feature selection before the actual model training to ensure that we use features that have some relationship with the target variable and not incorporate features that might just confuse the model by being noisy, which can decrease its predictive potential.</a:t>
            </a:r>
          </a:p>
        </p:txBody>
      </p:sp>
      <p:sp>
        <p:nvSpPr>
          <p:cNvPr name="TextBox 7" id="7"/>
          <p:cNvSpPr txBox="true"/>
          <p:nvPr/>
        </p:nvSpPr>
        <p:spPr>
          <a:xfrm rot="0">
            <a:off x="465240" y="6303990"/>
            <a:ext cx="4391441"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6A79FF"/>
                </a:solidFill>
                <a:latin typeface="Montserrat Bold"/>
              </a:rPr>
              <a:t>Predicting Rating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719553" y="-4023370"/>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483487" y="2086897"/>
            <a:ext cx="6218139" cy="62181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6" id="6"/>
          <p:cNvGrpSpPr/>
          <p:nvPr/>
        </p:nvGrpSpPr>
        <p:grpSpPr>
          <a:xfrm rot="0">
            <a:off x="741219" y="2363976"/>
            <a:ext cx="5685609" cy="5688763"/>
            <a:chOff x="0" y="0"/>
            <a:chExt cx="6489360" cy="6492960"/>
          </a:xfrm>
        </p:grpSpPr>
        <p:sp>
          <p:nvSpPr>
            <p:cNvPr name="Freeform 7" id="7"/>
            <p:cNvSpPr/>
            <p:nvPr/>
          </p:nvSpPr>
          <p:spPr>
            <a:xfrm flipH="false" flipV="false" rot="0">
              <a:off x="0" y="0"/>
              <a:ext cx="6489446" cy="6493002"/>
            </a:xfrm>
            <a:custGeom>
              <a:avLst/>
              <a:gdLst/>
              <a:ahLst/>
              <a:cxnLst/>
              <a:rect r="r" b="b" t="t" l="l"/>
              <a:pathLst>
                <a:path h="6493002" w="6489446">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sp>
      </p:grpSp>
      <p:grpSp>
        <p:nvGrpSpPr>
          <p:cNvPr name="Group 8" id="8"/>
          <p:cNvGrpSpPr/>
          <p:nvPr/>
        </p:nvGrpSpPr>
        <p:grpSpPr>
          <a:xfrm rot="0">
            <a:off x="5404336" y="7634502"/>
            <a:ext cx="1758106" cy="1808838"/>
            <a:chOff x="0" y="0"/>
            <a:chExt cx="2095920" cy="2156400"/>
          </a:xfrm>
        </p:grpSpPr>
        <p:sp>
          <p:nvSpPr>
            <p:cNvPr name="Freeform 9" id="9"/>
            <p:cNvSpPr/>
            <p:nvPr/>
          </p:nvSpPr>
          <p:spPr>
            <a:xfrm flipH="false" flipV="false" rot="0">
              <a:off x="0" y="0"/>
              <a:ext cx="2096008" cy="2156460"/>
            </a:xfrm>
            <a:custGeom>
              <a:avLst/>
              <a:gdLst/>
              <a:ahLst/>
              <a:cxnLst/>
              <a:rect r="r" b="b" t="t" l="l"/>
              <a:pathLst>
                <a:path h="2156460" w="2096008">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0" id="10"/>
          <p:cNvGrpSpPr/>
          <p:nvPr/>
        </p:nvGrpSpPr>
        <p:grpSpPr>
          <a:xfrm rot="0">
            <a:off x="6701626" y="5544222"/>
            <a:ext cx="1991835" cy="1749650"/>
            <a:chOff x="0" y="0"/>
            <a:chExt cx="2374560" cy="2085840"/>
          </a:xfrm>
        </p:grpSpPr>
        <p:sp>
          <p:nvSpPr>
            <p:cNvPr name="Freeform 11" id="11"/>
            <p:cNvSpPr/>
            <p:nvPr/>
          </p:nvSpPr>
          <p:spPr>
            <a:xfrm flipH="false" flipV="false" rot="0">
              <a:off x="0" y="0"/>
              <a:ext cx="2374519" cy="2085848"/>
            </a:xfrm>
            <a:custGeom>
              <a:avLst/>
              <a:gdLst/>
              <a:ahLst/>
              <a:cxnLst/>
              <a:rect r="r" b="b" t="t" l="l"/>
              <a:pathLst>
                <a:path h="2085848" w="2374519">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2" id="12"/>
          <p:cNvGrpSpPr/>
          <p:nvPr/>
        </p:nvGrpSpPr>
        <p:grpSpPr>
          <a:xfrm rot="0">
            <a:off x="6701626" y="2987088"/>
            <a:ext cx="1991835" cy="1750254"/>
            <a:chOff x="0" y="0"/>
            <a:chExt cx="2374560" cy="2086560"/>
          </a:xfrm>
        </p:grpSpPr>
        <p:sp>
          <p:nvSpPr>
            <p:cNvPr name="Freeform 13" id="13"/>
            <p:cNvSpPr/>
            <p:nvPr/>
          </p:nvSpPr>
          <p:spPr>
            <a:xfrm flipH="false" flipV="false" rot="0">
              <a:off x="0" y="0"/>
              <a:ext cx="2374519" cy="2086610"/>
            </a:xfrm>
            <a:custGeom>
              <a:avLst/>
              <a:gdLst/>
              <a:ahLst/>
              <a:cxnLst/>
              <a:rect r="r" b="b" t="t" l="l"/>
              <a:pathLst>
                <a:path h="2086610" w="2374519">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grpSp>
        <p:nvGrpSpPr>
          <p:cNvPr name="Group 14" id="14"/>
          <p:cNvGrpSpPr/>
          <p:nvPr/>
        </p:nvGrpSpPr>
        <p:grpSpPr>
          <a:xfrm rot="0">
            <a:off x="5404336" y="843660"/>
            <a:ext cx="1758106" cy="1797363"/>
            <a:chOff x="0" y="0"/>
            <a:chExt cx="2095920" cy="2142720"/>
          </a:xfrm>
        </p:grpSpPr>
        <p:sp>
          <p:nvSpPr>
            <p:cNvPr name="Freeform 15" id="15"/>
            <p:cNvSpPr/>
            <p:nvPr/>
          </p:nvSpPr>
          <p:spPr>
            <a:xfrm flipH="false" flipV="false" rot="0">
              <a:off x="0" y="0"/>
              <a:ext cx="2096008" cy="2142744"/>
            </a:xfrm>
            <a:custGeom>
              <a:avLst/>
              <a:gdLst/>
              <a:ahLst/>
              <a:cxnLst/>
              <a:rect r="r" b="b" t="t" l="l"/>
              <a:pathLst>
                <a:path h="2142744" w="2096008">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grpSp>
      <p:sp>
        <p:nvSpPr>
          <p:cNvPr name="TextBox 16" id="16"/>
          <p:cNvSpPr txBox="true"/>
          <p:nvPr/>
        </p:nvSpPr>
        <p:spPr>
          <a:xfrm rot="0">
            <a:off x="928648" y="6678705"/>
            <a:ext cx="5310749" cy="590550"/>
          </a:xfrm>
          <a:prstGeom prst="rect">
            <a:avLst/>
          </a:prstGeom>
        </p:spPr>
        <p:txBody>
          <a:bodyPr anchor="t" rtlCol="false" tIns="0" lIns="0" bIns="0" rIns="0">
            <a:spAutoFit/>
          </a:bodyPr>
          <a:lstStyle/>
          <a:p>
            <a:pPr algn="ctr" marL="0" indent="0" lvl="0">
              <a:lnSpc>
                <a:spcPts val="4799"/>
              </a:lnSpc>
              <a:spcBef>
                <a:spcPct val="0"/>
              </a:spcBef>
            </a:pPr>
            <a:r>
              <a:rPr lang="en-US" sz="3999">
                <a:solidFill>
                  <a:srgbClr val="FFFFFF"/>
                </a:solidFill>
                <a:latin typeface="Montserrat"/>
              </a:rPr>
              <a:t> Strategy</a:t>
            </a:r>
          </a:p>
        </p:txBody>
      </p:sp>
      <p:grpSp>
        <p:nvGrpSpPr>
          <p:cNvPr name="Group 17" id="17"/>
          <p:cNvGrpSpPr/>
          <p:nvPr/>
        </p:nvGrpSpPr>
        <p:grpSpPr>
          <a:xfrm rot="0">
            <a:off x="5099601" y="7176625"/>
            <a:ext cx="457877" cy="4578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19" id="19"/>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0" id="20"/>
          <p:cNvGrpSpPr/>
          <p:nvPr/>
        </p:nvGrpSpPr>
        <p:grpSpPr>
          <a:xfrm rot="0">
            <a:off x="6054450" y="5686149"/>
            <a:ext cx="457877" cy="45787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2" id="22"/>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3" id="23"/>
          <p:cNvGrpSpPr/>
          <p:nvPr/>
        </p:nvGrpSpPr>
        <p:grpSpPr>
          <a:xfrm rot="0">
            <a:off x="6054450" y="4121207"/>
            <a:ext cx="457877" cy="45787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5" id="25"/>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grpSp>
        <p:nvGrpSpPr>
          <p:cNvPr name="Group 26" id="26"/>
          <p:cNvGrpSpPr/>
          <p:nvPr/>
        </p:nvGrpSpPr>
        <p:grpSpPr>
          <a:xfrm rot="0">
            <a:off x="5099601" y="2758149"/>
            <a:ext cx="457877" cy="45787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a:ln w="38100" cap="sq">
              <a:solidFill>
                <a:srgbClr val="FFFFFF"/>
              </a:solidFill>
              <a:prstDash val="solid"/>
              <a:miter/>
            </a:ln>
          </p:spPr>
        </p:sp>
        <p:sp>
          <p:nvSpPr>
            <p:cNvPr name="TextBox 28" id="28"/>
            <p:cNvSpPr txBox="true"/>
            <p:nvPr/>
          </p:nvSpPr>
          <p:spPr>
            <a:xfrm>
              <a:off x="76200" y="28575"/>
              <a:ext cx="660400" cy="708025"/>
            </a:xfrm>
            <a:prstGeom prst="rect">
              <a:avLst/>
            </a:prstGeom>
          </p:spPr>
          <p:txBody>
            <a:bodyPr anchor="ctr" rtlCol="false" tIns="0" lIns="0" bIns="0" rIns="0"/>
            <a:lstStyle/>
            <a:p>
              <a:pPr algn="ctr">
                <a:lnSpc>
                  <a:spcPts val="3640"/>
                </a:lnSpc>
              </a:pPr>
            </a:p>
          </p:txBody>
        </p:sp>
      </p:grpSp>
      <p:sp>
        <p:nvSpPr>
          <p:cNvPr name="Freeform 29" id="29"/>
          <p:cNvSpPr/>
          <p:nvPr/>
        </p:nvSpPr>
        <p:spPr>
          <a:xfrm flipH="false" flipV="false" rot="-1898322">
            <a:off x="-1987267" y="8095155"/>
            <a:ext cx="4891502" cy="4903762"/>
          </a:xfrm>
          <a:custGeom>
            <a:avLst/>
            <a:gdLst/>
            <a:ahLst/>
            <a:cxnLst/>
            <a:rect r="r" b="b" t="t" l="l"/>
            <a:pathLst>
              <a:path h="4903762" w="4891502">
                <a:moveTo>
                  <a:pt x="0" y="0"/>
                </a:moveTo>
                <a:lnTo>
                  <a:pt x="4891502" y="0"/>
                </a:lnTo>
                <a:lnTo>
                  <a:pt x="4891502" y="4903762"/>
                </a:lnTo>
                <a:lnTo>
                  <a:pt x="0" y="4903762"/>
                </a:lnTo>
                <a:lnTo>
                  <a:pt x="0" y="0"/>
                </a:lnTo>
                <a:close/>
              </a:path>
            </a:pathLst>
          </a:custGeom>
          <a:blipFill>
            <a:blip r:embed="rId2"/>
            <a:stretch>
              <a:fillRect l="0" t="0" r="0" b="0"/>
            </a:stretch>
          </a:blipFill>
        </p:spPr>
      </p:sp>
      <p:sp>
        <p:nvSpPr>
          <p:cNvPr name="Freeform 30" id="30"/>
          <p:cNvSpPr/>
          <p:nvPr/>
        </p:nvSpPr>
        <p:spPr>
          <a:xfrm flipH="false" flipV="false" rot="0">
            <a:off x="1329989" y="3434651"/>
            <a:ext cx="4525135" cy="3126457"/>
          </a:xfrm>
          <a:custGeom>
            <a:avLst/>
            <a:gdLst/>
            <a:ahLst/>
            <a:cxnLst/>
            <a:rect r="r" b="b" t="t" l="l"/>
            <a:pathLst>
              <a:path h="3126457" w="4525135">
                <a:moveTo>
                  <a:pt x="0" y="0"/>
                </a:moveTo>
                <a:lnTo>
                  <a:pt x="4525135" y="0"/>
                </a:lnTo>
                <a:lnTo>
                  <a:pt x="4525135" y="3126457"/>
                </a:lnTo>
                <a:lnTo>
                  <a:pt x="0" y="31264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5585521" y="1200478"/>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01</a:t>
            </a:r>
          </a:p>
        </p:txBody>
      </p:sp>
      <p:sp>
        <p:nvSpPr>
          <p:cNvPr name="TextBox 32" id="32"/>
          <p:cNvSpPr txBox="true"/>
          <p:nvPr/>
        </p:nvSpPr>
        <p:spPr>
          <a:xfrm rot="0">
            <a:off x="7300266" y="640424"/>
            <a:ext cx="4959094" cy="1498600"/>
          </a:xfrm>
          <a:prstGeom prst="rect">
            <a:avLst/>
          </a:prstGeom>
        </p:spPr>
        <p:txBody>
          <a:bodyPr anchor="t" rtlCol="false" tIns="0" lIns="0" bIns="0" rIns="0">
            <a:spAutoFit/>
          </a:bodyPr>
          <a:lstStyle/>
          <a:p>
            <a:pPr algn="l">
              <a:lnSpc>
                <a:spcPts val="2800"/>
              </a:lnSpc>
            </a:pPr>
            <a:r>
              <a:rPr lang="en-US" sz="2000">
                <a:solidFill>
                  <a:srgbClr val="101010"/>
                </a:solidFill>
                <a:latin typeface="Montserrat Bold"/>
              </a:rPr>
              <a:t>Exploratory Data Analysis (EDA) &amp; Feature Selection via Regularization</a:t>
            </a:r>
          </a:p>
          <a:p>
            <a:pPr algn="l" marL="0" indent="0" lvl="0">
              <a:lnSpc>
                <a:spcPts val="2100"/>
              </a:lnSpc>
              <a:spcBef>
                <a:spcPct val="0"/>
              </a:spcBef>
            </a:pPr>
            <a:r>
              <a:rPr lang="en-US" sz="1500">
                <a:solidFill>
                  <a:srgbClr val="101010"/>
                </a:solidFill>
                <a:latin typeface="Montserrat"/>
              </a:rPr>
              <a:t>A brief exploration of the data will be done. Also, we will attempt to narrow down the features depending on the output from regularization </a:t>
            </a:r>
          </a:p>
        </p:txBody>
      </p:sp>
      <p:sp>
        <p:nvSpPr>
          <p:cNvPr name="TextBox 33" id="33"/>
          <p:cNvSpPr txBox="true"/>
          <p:nvPr/>
        </p:nvSpPr>
        <p:spPr>
          <a:xfrm rot="0">
            <a:off x="7108564" y="3320351"/>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02</a:t>
            </a:r>
          </a:p>
        </p:txBody>
      </p:sp>
      <p:sp>
        <p:nvSpPr>
          <p:cNvPr name="TextBox 34" id="34"/>
          <p:cNvSpPr txBox="true"/>
          <p:nvPr/>
        </p:nvSpPr>
        <p:spPr>
          <a:xfrm rot="0">
            <a:off x="7108564" y="5878556"/>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03</a:t>
            </a:r>
          </a:p>
        </p:txBody>
      </p:sp>
      <p:sp>
        <p:nvSpPr>
          <p:cNvPr name="TextBox 35" id="35"/>
          <p:cNvSpPr txBox="true"/>
          <p:nvPr/>
        </p:nvSpPr>
        <p:spPr>
          <a:xfrm rot="0">
            <a:off x="5585521" y="8057026"/>
            <a:ext cx="1320833" cy="969427"/>
          </a:xfrm>
          <a:prstGeom prst="rect">
            <a:avLst/>
          </a:prstGeom>
        </p:spPr>
        <p:txBody>
          <a:bodyPr anchor="t" rtlCol="false" tIns="0" lIns="0" bIns="0" rIns="0">
            <a:spAutoFit/>
          </a:bodyPr>
          <a:lstStyle/>
          <a:p>
            <a:pPr algn="ctr">
              <a:lnSpc>
                <a:spcPts val="7938"/>
              </a:lnSpc>
            </a:pPr>
            <a:r>
              <a:rPr lang="en-US" sz="5670">
                <a:solidFill>
                  <a:srgbClr val="FFFFFF"/>
                </a:solidFill>
                <a:latin typeface="Montserrat Bold"/>
              </a:rPr>
              <a:t>04</a:t>
            </a:r>
          </a:p>
        </p:txBody>
      </p:sp>
      <p:sp>
        <p:nvSpPr>
          <p:cNvPr name="TextBox 36" id="36"/>
          <p:cNvSpPr txBox="true"/>
          <p:nvPr/>
        </p:nvSpPr>
        <p:spPr>
          <a:xfrm rot="0">
            <a:off x="8893486" y="3227215"/>
            <a:ext cx="4876666" cy="1765300"/>
          </a:xfrm>
          <a:prstGeom prst="rect">
            <a:avLst/>
          </a:prstGeom>
        </p:spPr>
        <p:txBody>
          <a:bodyPr anchor="t" rtlCol="false" tIns="0" lIns="0" bIns="0" rIns="0">
            <a:spAutoFit/>
          </a:bodyPr>
          <a:lstStyle/>
          <a:p>
            <a:pPr algn="l">
              <a:lnSpc>
                <a:spcPts val="2800"/>
              </a:lnSpc>
            </a:pPr>
            <a:r>
              <a:rPr lang="en-US" sz="2000">
                <a:solidFill>
                  <a:srgbClr val="101010"/>
                </a:solidFill>
                <a:latin typeface="Montserrat Bold"/>
              </a:rPr>
              <a:t>Principal Component Analysis (PCA)  &amp; Association with Income &amp; Rating</a:t>
            </a:r>
          </a:p>
          <a:p>
            <a:pPr algn="l" marL="0" indent="0" lvl="0">
              <a:lnSpc>
                <a:spcPts val="2100"/>
              </a:lnSpc>
              <a:spcBef>
                <a:spcPct val="0"/>
              </a:spcBef>
            </a:pPr>
            <a:r>
              <a:rPr lang="en-US" sz="1500">
                <a:solidFill>
                  <a:srgbClr val="101010"/>
                </a:solidFill>
                <a:latin typeface="Montserrat"/>
              </a:rPr>
              <a:t>Using PCA on high-dimensional data creates principal components that will be beneficial for factor analysis. We will interpret these factors and discover how it associates with Income and Rating</a:t>
            </a:r>
          </a:p>
        </p:txBody>
      </p:sp>
      <p:sp>
        <p:nvSpPr>
          <p:cNvPr name="TextBox 37" id="37"/>
          <p:cNvSpPr txBox="true"/>
          <p:nvPr/>
        </p:nvSpPr>
        <p:spPr>
          <a:xfrm rot="0">
            <a:off x="8893486" y="5784048"/>
            <a:ext cx="4349125" cy="1146175"/>
          </a:xfrm>
          <a:prstGeom prst="rect">
            <a:avLst/>
          </a:prstGeom>
        </p:spPr>
        <p:txBody>
          <a:bodyPr anchor="t" rtlCol="false" tIns="0" lIns="0" bIns="0" rIns="0">
            <a:spAutoFit/>
          </a:bodyPr>
          <a:lstStyle/>
          <a:p>
            <a:pPr algn="l">
              <a:lnSpc>
                <a:spcPts val="2800"/>
              </a:lnSpc>
            </a:pPr>
            <a:r>
              <a:rPr lang="en-US" sz="2000">
                <a:solidFill>
                  <a:srgbClr val="101010"/>
                </a:solidFill>
                <a:latin typeface="Montserrat Bold"/>
              </a:rPr>
              <a:t>Model Building</a:t>
            </a:r>
          </a:p>
          <a:p>
            <a:pPr algn="l" marL="0" indent="0" lvl="0">
              <a:lnSpc>
                <a:spcPts val="2100"/>
              </a:lnSpc>
              <a:spcBef>
                <a:spcPct val="0"/>
              </a:spcBef>
            </a:pPr>
            <a:r>
              <a:rPr lang="en-US" sz="1500">
                <a:solidFill>
                  <a:srgbClr val="101010"/>
                </a:solidFill>
                <a:latin typeface="Montserrat"/>
              </a:rPr>
              <a:t>Discover what is the model that best fits our data and performs the best on unseen/new data</a:t>
            </a:r>
          </a:p>
        </p:txBody>
      </p:sp>
      <p:sp>
        <p:nvSpPr>
          <p:cNvPr name="TextBox 38" id="38"/>
          <p:cNvSpPr txBox="true"/>
          <p:nvPr/>
        </p:nvSpPr>
        <p:spPr>
          <a:xfrm rot="0">
            <a:off x="7493342" y="8266936"/>
            <a:ext cx="6115034" cy="612775"/>
          </a:xfrm>
          <a:prstGeom prst="rect">
            <a:avLst/>
          </a:prstGeom>
        </p:spPr>
        <p:txBody>
          <a:bodyPr anchor="t" rtlCol="false" tIns="0" lIns="0" bIns="0" rIns="0">
            <a:spAutoFit/>
          </a:bodyPr>
          <a:lstStyle/>
          <a:p>
            <a:pPr algn="l">
              <a:lnSpc>
                <a:spcPts val="2800"/>
              </a:lnSpc>
            </a:pPr>
            <a:r>
              <a:rPr lang="en-US" sz="2000">
                <a:solidFill>
                  <a:srgbClr val="101010"/>
                </a:solidFill>
                <a:latin typeface="Montserrat Bold"/>
              </a:rPr>
              <a:t>Conclusion</a:t>
            </a:r>
          </a:p>
          <a:p>
            <a:pPr algn="l" marL="0" indent="0" lvl="0">
              <a:lnSpc>
                <a:spcPts val="2100"/>
              </a:lnSpc>
              <a:spcBef>
                <a:spcPct val="0"/>
              </a:spcBef>
            </a:pPr>
            <a:r>
              <a:rPr lang="en-US" sz="1500">
                <a:solidFill>
                  <a:srgbClr val="101010"/>
                </a:solidFill>
                <a:latin typeface="Montserrat"/>
              </a:rPr>
              <a:t>Final thoughts and key takeaways</a:t>
            </a:r>
          </a:p>
        </p:txBody>
      </p:sp>
      <p:sp>
        <p:nvSpPr>
          <p:cNvPr name="TextBox 39" id="39"/>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TextBox 4" id="4"/>
          <p:cNvSpPr txBox="true"/>
          <p:nvPr/>
        </p:nvSpPr>
        <p:spPr>
          <a:xfrm rot="0">
            <a:off x="5361112" y="2575440"/>
            <a:ext cx="8460437" cy="1577994"/>
          </a:xfrm>
          <a:prstGeom prst="rect">
            <a:avLst/>
          </a:prstGeom>
        </p:spPr>
        <p:txBody>
          <a:bodyPr anchor="t" rtlCol="false" tIns="0" lIns="0" bIns="0" rIns="0">
            <a:spAutoFit/>
          </a:bodyPr>
          <a:lstStyle/>
          <a:p>
            <a:pPr algn="l">
              <a:lnSpc>
                <a:spcPts val="12508"/>
              </a:lnSpc>
            </a:pPr>
            <a:r>
              <a:rPr lang="en-US" sz="10424">
                <a:solidFill>
                  <a:srgbClr val="000000"/>
                </a:solidFill>
                <a:latin typeface="Montserrat Bold"/>
              </a:rPr>
              <a:t>Thank you!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2428770" y="4135765"/>
            <a:ext cx="5153216" cy="6035298"/>
          </a:xfrm>
          <a:custGeom>
            <a:avLst/>
            <a:gdLst/>
            <a:ahLst/>
            <a:cxnLst/>
            <a:rect r="r" b="b" t="t" l="l"/>
            <a:pathLst>
              <a:path h="6035298" w="5153216">
                <a:moveTo>
                  <a:pt x="0" y="0"/>
                </a:moveTo>
                <a:lnTo>
                  <a:pt x="5153216" y="0"/>
                </a:lnTo>
                <a:lnTo>
                  <a:pt x="5153216" y="6035298"/>
                </a:lnTo>
                <a:lnTo>
                  <a:pt x="0" y="6035298"/>
                </a:lnTo>
                <a:lnTo>
                  <a:pt x="0" y="0"/>
                </a:lnTo>
                <a:close/>
              </a:path>
            </a:pathLst>
          </a:custGeom>
          <a:blipFill>
            <a:blip r:embed="rId3"/>
            <a:stretch>
              <a:fillRect l="0" t="0" r="0" b="0"/>
            </a:stretch>
          </a:blipFill>
        </p:spPr>
      </p:sp>
      <p:sp>
        <p:nvSpPr>
          <p:cNvPr name="Freeform 4" id="4"/>
          <p:cNvSpPr/>
          <p:nvPr/>
        </p:nvSpPr>
        <p:spPr>
          <a:xfrm flipH="false" flipV="false" rot="0">
            <a:off x="7989730" y="4962532"/>
            <a:ext cx="8968767" cy="2495994"/>
          </a:xfrm>
          <a:custGeom>
            <a:avLst/>
            <a:gdLst/>
            <a:ahLst/>
            <a:cxnLst/>
            <a:rect r="r" b="b" t="t" l="l"/>
            <a:pathLst>
              <a:path h="2495994" w="8968767">
                <a:moveTo>
                  <a:pt x="0" y="0"/>
                </a:moveTo>
                <a:lnTo>
                  <a:pt x="8968767" y="0"/>
                </a:lnTo>
                <a:lnTo>
                  <a:pt x="8968767" y="2495994"/>
                </a:lnTo>
                <a:lnTo>
                  <a:pt x="0" y="2495994"/>
                </a:lnTo>
                <a:lnTo>
                  <a:pt x="0" y="0"/>
                </a:lnTo>
                <a:close/>
              </a:path>
            </a:pathLst>
          </a:custGeom>
          <a:blipFill>
            <a:blip r:embed="rId4"/>
            <a:stretch>
              <a:fillRect l="0" t="0" r="0" b="0"/>
            </a:stretch>
          </a:blipFill>
        </p:spPr>
      </p:sp>
      <p:sp>
        <p:nvSpPr>
          <p:cNvPr name="TextBox 5" id="5"/>
          <p:cNvSpPr txBox="true"/>
          <p:nvPr/>
        </p:nvSpPr>
        <p:spPr>
          <a:xfrm rot="0">
            <a:off x="874009" y="718617"/>
            <a:ext cx="13192777"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Exploratory Data Analysis</a:t>
            </a:r>
          </a:p>
        </p:txBody>
      </p:sp>
      <p:sp>
        <p:nvSpPr>
          <p:cNvPr name="TextBox 6" id="6"/>
          <p:cNvSpPr txBox="true"/>
          <p:nvPr/>
        </p:nvSpPr>
        <p:spPr>
          <a:xfrm rot="0">
            <a:off x="830826" y="1700090"/>
            <a:ext cx="13929247" cy="1883501"/>
          </a:xfrm>
          <a:prstGeom prst="rect">
            <a:avLst/>
          </a:prstGeom>
        </p:spPr>
        <p:txBody>
          <a:bodyPr anchor="t" rtlCol="false" tIns="0" lIns="0" bIns="0" rIns="0">
            <a:spAutoFit/>
          </a:bodyPr>
          <a:lstStyle/>
          <a:p>
            <a:pPr algn="l">
              <a:lnSpc>
                <a:spcPts val="3056"/>
              </a:lnSpc>
            </a:pPr>
            <a:r>
              <a:rPr lang="en-US" sz="2093">
                <a:solidFill>
                  <a:srgbClr val="101010"/>
                </a:solidFill>
                <a:latin typeface="Montserrat"/>
              </a:rPr>
              <a:t>is first conducted to analyze and investigate data sets to then understand their key characteristics, uncover patterns, and identify relationships between variables. The results of the principal component analysis (PCA) will be used in both EDA and model building.</a:t>
            </a:r>
          </a:p>
          <a:p>
            <a:pPr algn="l">
              <a:lnSpc>
                <a:spcPts val="3056"/>
              </a:lnSpc>
            </a:pPr>
          </a:p>
          <a:p>
            <a:pPr algn="l" marL="0" indent="0" lvl="0">
              <a:lnSpc>
                <a:spcPts val="3056"/>
              </a:lnSpc>
            </a:pPr>
            <a:r>
              <a:rPr lang="en-US" sz="2093">
                <a:solidFill>
                  <a:srgbClr val="101010"/>
                </a:solidFill>
                <a:latin typeface="Montserrat"/>
              </a:rPr>
              <a:t>The following shows the EDA results for the restaurant data:</a:t>
            </a:r>
          </a:p>
        </p:txBody>
      </p:sp>
      <p:sp>
        <p:nvSpPr>
          <p:cNvPr name="TextBox 7" id="7"/>
          <p:cNvSpPr txBox="true"/>
          <p:nvPr/>
        </p:nvSpPr>
        <p:spPr>
          <a:xfrm rot="0">
            <a:off x="2871617" y="3609245"/>
            <a:ext cx="4267522" cy="355149"/>
          </a:xfrm>
          <a:prstGeom prst="rect">
            <a:avLst/>
          </a:prstGeom>
        </p:spPr>
        <p:txBody>
          <a:bodyPr anchor="t" rtlCol="false" tIns="0" lIns="0" bIns="0" rIns="0">
            <a:spAutoFit/>
          </a:bodyPr>
          <a:lstStyle/>
          <a:p>
            <a:pPr algn="ctr" marL="0" indent="0" lvl="0">
              <a:lnSpc>
                <a:spcPts val="2999"/>
              </a:lnSpc>
              <a:spcBef>
                <a:spcPct val="0"/>
              </a:spcBef>
            </a:pPr>
            <a:r>
              <a:rPr lang="en-US" sz="2142">
                <a:solidFill>
                  <a:srgbClr val="101010"/>
                </a:solidFill>
                <a:latin typeface="Montserrat Bold"/>
              </a:rPr>
              <a:t>Dataframe Schema</a:t>
            </a:r>
          </a:p>
        </p:txBody>
      </p:sp>
      <p:sp>
        <p:nvSpPr>
          <p:cNvPr name="TextBox 8" id="8"/>
          <p:cNvSpPr txBox="true"/>
          <p:nvPr/>
        </p:nvSpPr>
        <p:spPr>
          <a:xfrm rot="0">
            <a:off x="10492551" y="4223243"/>
            <a:ext cx="4267522" cy="355149"/>
          </a:xfrm>
          <a:prstGeom prst="rect">
            <a:avLst/>
          </a:prstGeom>
        </p:spPr>
        <p:txBody>
          <a:bodyPr anchor="t" rtlCol="false" tIns="0" lIns="0" bIns="0" rIns="0">
            <a:spAutoFit/>
          </a:bodyPr>
          <a:lstStyle/>
          <a:p>
            <a:pPr algn="ctr" marL="0" indent="0" lvl="0">
              <a:lnSpc>
                <a:spcPts val="2999"/>
              </a:lnSpc>
              <a:spcBef>
                <a:spcPct val="0"/>
              </a:spcBef>
            </a:pPr>
            <a:r>
              <a:rPr lang="en-US" sz="2142">
                <a:solidFill>
                  <a:srgbClr val="101010"/>
                </a:solidFill>
                <a:latin typeface="Montserrat Bold"/>
              </a:rPr>
              <a:t>Null Check</a:t>
            </a:r>
          </a:p>
        </p:txBody>
      </p:sp>
      <p:sp>
        <p:nvSpPr>
          <p:cNvPr name="TextBox 9" id="9"/>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1028700" y="2702355"/>
            <a:ext cx="6945792" cy="6945792"/>
          </a:xfrm>
          <a:custGeom>
            <a:avLst/>
            <a:gdLst/>
            <a:ahLst/>
            <a:cxnLst/>
            <a:rect r="r" b="b" t="t" l="l"/>
            <a:pathLst>
              <a:path h="6945792" w="6945792">
                <a:moveTo>
                  <a:pt x="0" y="0"/>
                </a:moveTo>
                <a:lnTo>
                  <a:pt x="6945792" y="0"/>
                </a:lnTo>
                <a:lnTo>
                  <a:pt x="6945792" y="6945792"/>
                </a:lnTo>
                <a:lnTo>
                  <a:pt x="0" y="6945792"/>
                </a:lnTo>
                <a:lnTo>
                  <a:pt x="0" y="0"/>
                </a:lnTo>
                <a:close/>
              </a:path>
            </a:pathLst>
          </a:custGeom>
          <a:blipFill>
            <a:blip r:embed="rId3"/>
            <a:stretch>
              <a:fillRect l="0" t="0" r="0" b="0"/>
            </a:stretch>
          </a:blipFill>
        </p:spPr>
      </p:sp>
      <p:sp>
        <p:nvSpPr>
          <p:cNvPr name="Freeform 4" id="4"/>
          <p:cNvSpPr/>
          <p:nvPr/>
        </p:nvSpPr>
        <p:spPr>
          <a:xfrm flipH="false" flipV="false" rot="0">
            <a:off x="7974492" y="2702355"/>
            <a:ext cx="6945792" cy="6945792"/>
          </a:xfrm>
          <a:custGeom>
            <a:avLst/>
            <a:gdLst/>
            <a:ahLst/>
            <a:cxnLst/>
            <a:rect r="r" b="b" t="t" l="l"/>
            <a:pathLst>
              <a:path h="6945792" w="6945792">
                <a:moveTo>
                  <a:pt x="0" y="0"/>
                </a:moveTo>
                <a:lnTo>
                  <a:pt x="6945792" y="0"/>
                </a:lnTo>
                <a:lnTo>
                  <a:pt x="6945792" y="6945792"/>
                </a:lnTo>
                <a:lnTo>
                  <a:pt x="0" y="6945792"/>
                </a:lnTo>
                <a:lnTo>
                  <a:pt x="0" y="0"/>
                </a:lnTo>
                <a:close/>
              </a:path>
            </a:pathLst>
          </a:custGeom>
          <a:blipFill>
            <a:blip r:embed="rId4"/>
            <a:stretch>
              <a:fillRect l="0" t="0" r="0" b="0"/>
            </a:stretch>
          </a:blipFill>
        </p:spPr>
      </p:sp>
      <p:sp>
        <p:nvSpPr>
          <p:cNvPr name="TextBox 5" id="5"/>
          <p:cNvSpPr txBox="true"/>
          <p:nvPr/>
        </p:nvSpPr>
        <p:spPr>
          <a:xfrm rot="0">
            <a:off x="874009" y="718617"/>
            <a:ext cx="13192777"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Exploratory Data Analysis</a:t>
            </a:r>
          </a:p>
        </p:txBody>
      </p:sp>
      <p:sp>
        <p:nvSpPr>
          <p:cNvPr name="TextBox 6" id="6"/>
          <p:cNvSpPr txBox="true"/>
          <p:nvPr/>
        </p:nvSpPr>
        <p:spPr>
          <a:xfrm rot="0">
            <a:off x="5496993" y="1969337"/>
            <a:ext cx="4954998" cy="406224"/>
          </a:xfrm>
          <a:prstGeom prst="rect">
            <a:avLst/>
          </a:prstGeom>
        </p:spPr>
        <p:txBody>
          <a:bodyPr anchor="t" rtlCol="false" tIns="0" lIns="0" bIns="0" rIns="0">
            <a:spAutoFit/>
          </a:bodyPr>
          <a:lstStyle/>
          <a:p>
            <a:pPr algn="ctr" marL="0" indent="0" lvl="0">
              <a:lnSpc>
                <a:spcPts val="3483"/>
              </a:lnSpc>
              <a:spcBef>
                <a:spcPct val="0"/>
              </a:spcBef>
            </a:pPr>
            <a:r>
              <a:rPr lang="en-US" sz="2487">
                <a:solidFill>
                  <a:srgbClr val="101010"/>
                </a:solidFill>
                <a:latin typeface="Montserrat Bold"/>
              </a:rPr>
              <a:t>Data Distribution</a:t>
            </a:r>
          </a:p>
        </p:txBody>
      </p:sp>
      <p:sp>
        <p:nvSpPr>
          <p:cNvPr name="TextBox 7" id="7"/>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874009" y="3997747"/>
            <a:ext cx="8053928" cy="5464381"/>
          </a:xfrm>
          <a:custGeom>
            <a:avLst/>
            <a:gdLst/>
            <a:ahLst/>
            <a:cxnLst/>
            <a:rect r="r" b="b" t="t" l="l"/>
            <a:pathLst>
              <a:path h="5464381" w="8053928">
                <a:moveTo>
                  <a:pt x="0" y="0"/>
                </a:moveTo>
                <a:lnTo>
                  <a:pt x="8053928" y="0"/>
                </a:lnTo>
                <a:lnTo>
                  <a:pt x="8053928" y="5464381"/>
                </a:lnTo>
                <a:lnTo>
                  <a:pt x="0" y="5464381"/>
                </a:lnTo>
                <a:lnTo>
                  <a:pt x="0" y="0"/>
                </a:lnTo>
                <a:close/>
              </a:path>
            </a:pathLst>
          </a:custGeom>
          <a:blipFill>
            <a:blip r:embed="rId3"/>
            <a:stretch>
              <a:fillRect l="-2702" t="-35708" r="-3516" b="-20847"/>
            </a:stretch>
          </a:blipFill>
        </p:spPr>
      </p:sp>
      <p:sp>
        <p:nvSpPr>
          <p:cNvPr name="Freeform 4" id="4"/>
          <p:cNvSpPr/>
          <p:nvPr/>
        </p:nvSpPr>
        <p:spPr>
          <a:xfrm flipH="false" flipV="false" rot="0">
            <a:off x="10258791" y="4129373"/>
            <a:ext cx="3967442" cy="5332755"/>
          </a:xfrm>
          <a:custGeom>
            <a:avLst/>
            <a:gdLst/>
            <a:ahLst/>
            <a:cxnLst/>
            <a:rect r="r" b="b" t="t" l="l"/>
            <a:pathLst>
              <a:path h="5332755" w="3967442">
                <a:moveTo>
                  <a:pt x="0" y="0"/>
                </a:moveTo>
                <a:lnTo>
                  <a:pt x="3967441" y="0"/>
                </a:lnTo>
                <a:lnTo>
                  <a:pt x="3967441" y="5332755"/>
                </a:lnTo>
                <a:lnTo>
                  <a:pt x="0" y="5332755"/>
                </a:lnTo>
                <a:lnTo>
                  <a:pt x="0" y="0"/>
                </a:lnTo>
                <a:close/>
              </a:path>
            </a:pathLst>
          </a:custGeom>
          <a:blipFill>
            <a:blip r:embed="rId4"/>
            <a:stretch>
              <a:fillRect l="0" t="0" r="0" b="0"/>
            </a:stretch>
          </a:blipFill>
        </p:spPr>
      </p:sp>
      <p:sp>
        <p:nvSpPr>
          <p:cNvPr name="TextBox 5" id="5"/>
          <p:cNvSpPr txBox="true"/>
          <p:nvPr/>
        </p:nvSpPr>
        <p:spPr>
          <a:xfrm rot="0">
            <a:off x="874009" y="718617"/>
            <a:ext cx="13192777"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Exploratory Data Analysis</a:t>
            </a:r>
          </a:p>
        </p:txBody>
      </p:sp>
      <p:sp>
        <p:nvSpPr>
          <p:cNvPr name="TextBox 6" id="6"/>
          <p:cNvSpPr txBox="true"/>
          <p:nvPr/>
        </p:nvSpPr>
        <p:spPr>
          <a:xfrm rot="0">
            <a:off x="2167946" y="3241121"/>
            <a:ext cx="5466053" cy="406224"/>
          </a:xfrm>
          <a:prstGeom prst="rect">
            <a:avLst/>
          </a:prstGeom>
        </p:spPr>
        <p:txBody>
          <a:bodyPr anchor="t" rtlCol="false" tIns="0" lIns="0" bIns="0" rIns="0">
            <a:spAutoFit/>
          </a:bodyPr>
          <a:lstStyle/>
          <a:p>
            <a:pPr algn="ctr" marL="0" indent="0" lvl="0">
              <a:lnSpc>
                <a:spcPts val="3483"/>
              </a:lnSpc>
              <a:spcBef>
                <a:spcPct val="0"/>
              </a:spcBef>
            </a:pPr>
            <a:r>
              <a:rPr lang="en-US" sz="2487">
                <a:solidFill>
                  <a:srgbClr val="101010"/>
                </a:solidFill>
                <a:latin typeface="Montserrat Bold"/>
              </a:rPr>
              <a:t>Correlation Matrix</a:t>
            </a:r>
          </a:p>
        </p:txBody>
      </p:sp>
      <p:sp>
        <p:nvSpPr>
          <p:cNvPr name="TextBox 7" id="7"/>
          <p:cNvSpPr txBox="true"/>
          <p:nvPr/>
        </p:nvSpPr>
        <p:spPr>
          <a:xfrm rot="0">
            <a:off x="9765013" y="3025462"/>
            <a:ext cx="4954998" cy="837541"/>
          </a:xfrm>
          <a:prstGeom prst="rect">
            <a:avLst/>
          </a:prstGeom>
        </p:spPr>
        <p:txBody>
          <a:bodyPr anchor="t" rtlCol="false" tIns="0" lIns="0" bIns="0" rIns="0">
            <a:spAutoFit/>
          </a:bodyPr>
          <a:lstStyle/>
          <a:p>
            <a:pPr algn="ctr" marL="0" indent="0" lvl="0">
              <a:lnSpc>
                <a:spcPts val="3483"/>
              </a:lnSpc>
              <a:spcBef>
                <a:spcPct val="0"/>
              </a:spcBef>
            </a:pPr>
            <a:r>
              <a:rPr lang="en-US" sz="2487">
                <a:solidFill>
                  <a:srgbClr val="101010"/>
                </a:solidFill>
                <a:latin typeface="Montserrat Bold"/>
              </a:rPr>
              <a:t>Top 10 Correlated Features (to Income)</a:t>
            </a:r>
          </a:p>
        </p:txBody>
      </p:sp>
      <p:sp>
        <p:nvSpPr>
          <p:cNvPr name="TextBox 8" id="8"/>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Freeform 3" id="3"/>
          <p:cNvSpPr/>
          <p:nvPr/>
        </p:nvSpPr>
        <p:spPr>
          <a:xfrm flipH="false" flipV="false" rot="0">
            <a:off x="874009" y="2726611"/>
            <a:ext cx="7110649" cy="7110649"/>
          </a:xfrm>
          <a:custGeom>
            <a:avLst/>
            <a:gdLst/>
            <a:ahLst/>
            <a:cxnLst/>
            <a:rect r="r" b="b" t="t" l="l"/>
            <a:pathLst>
              <a:path h="7110649" w="7110649">
                <a:moveTo>
                  <a:pt x="0" y="0"/>
                </a:moveTo>
                <a:lnTo>
                  <a:pt x="7110649" y="0"/>
                </a:lnTo>
                <a:lnTo>
                  <a:pt x="7110649" y="7110648"/>
                </a:lnTo>
                <a:lnTo>
                  <a:pt x="0" y="7110648"/>
                </a:lnTo>
                <a:lnTo>
                  <a:pt x="0" y="0"/>
                </a:lnTo>
                <a:close/>
              </a:path>
            </a:pathLst>
          </a:custGeom>
          <a:blipFill>
            <a:blip r:embed="rId3"/>
            <a:stretch>
              <a:fillRect l="0" t="0" r="0" b="0"/>
            </a:stretch>
          </a:blipFill>
        </p:spPr>
      </p:sp>
      <p:sp>
        <p:nvSpPr>
          <p:cNvPr name="Freeform 4" id="4"/>
          <p:cNvSpPr/>
          <p:nvPr/>
        </p:nvSpPr>
        <p:spPr>
          <a:xfrm flipH="false" flipV="false" rot="0">
            <a:off x="7984658" y="2726611"/>
            <a:ext cx="7110649" cy="7110649"/>
          </a:xfrm>
          <a:custGeom>
            <a:avLst/>
            <a:gdLst/>
            <a:ahLst/>
            <a:cxnLst/>
            <a:rect r="r" b="b" t="t" l="l"/>
            <a:pathLst>
              <a:path h="7110649" w="7110649">
                <a:moveTo>
                  <a:pt x="0" y="0"/>
                </a:moveTo>
                <a:lnTo>
                  <a:pt x="7110648" y="0"/>
                </a:lnTo>
                <a:lnTo>
                  <a:pt x="7110648" y="7110648"/>
                </a:lnTo>
                <a:lnTo>
                  <a:pt x="0" y="7110648"/>
                </a:lnTo>
                <a:lnTo>
                  <a:pt x="0" y="0"/>
                </a:lnTo>
                <a:close/>
              </a:path>
            </a:pathLst>
          </a:custGeom>
          <a:blipFill>
            <a:blip r:embed="rId4"/>
            <a:stretch>
              <a:fillRect l="0" t="0" r="0" b="0"/>
            </a:stretch>
          </a:blipFill>
        </p:spPr>
      </p:sp>
      <p:grpSp>
        <p:nvGrpSpPr>
          <p:cNvPr name="Group 5" id="5"/>
          <p:cNvGrpSpPr/>
          <p:nvPr/>
        </p:nvGrpSpPr>
        <p:grpSpPr>
          <a:xfrm rot="0">
            <a:off x="874009" y="5545757"/>
            <a:ext cx="7110649" cy="1415894"/>
            <a:chOff x="0" y="0"/>
            <a:chExt cx="1872763" cy="372910"/>
          </a:xfrm>
        </p:grpSpPr>
        <p:sp>
          <p:nvSpPr>
            <p:cNvPr name="Freeform 6" id="6"/>
            <p:cNvSpPr/>
            <p:nvPr/>
          </p:nvSpPr>
          <p:spPr>
            <a:xfrm flipH="false" flipV="false" rot="0">
              <a:off x="0" y="0"/>
              <a:ext cx="1872763" cy="372910"/>
            </a:xfrm>
            <a:custGeom>
              <a:avLst/>
              <a:gdLst/>
              <a:ahLst/>
              <a:cxnLst/>
              <a:rect r="r" b="b" t="t" l="l"/>
              <a:pathLst>
                <a:path h="372910" w="1872763">
                  <a:moveTo>
                    <a:pt x="0" y="0"/>
                  </a:moveTo>
                  <a:lnTo>
                    <a:pt x="1872763" y="0"/>
                  </a:lnTo>
                  <a:lnTo>
                    <a:pt x="1872763" y="372910"/>
                  </a:lnTo>
                  <a:lnTo>
                    <a:pt x="0" y="372910"/>
                  </a:lnTo>
                  <a:close/>
                </a:path>
              </a:pathLst>
            </a:custGeom>
            <a:solidFill>
              <a:srgbClr val="000000">
                <a:alpha val="0"/>
              </a:srgbClr>
            </a:solidFill>
            <a:ln w="38100" cap="sq">
              <a:solidFill>
                <a:srgbClr val="FF914D"/>
              </a:solidFill>
              <a:prstDash val="solid"/>
              <a:miter/>
            </a:ln>
          </p:spPr>
        </p:sp>
        <p:sp>
          <p:nvSpPr>
            <p:cNvPr name="TextBox 7" id="7"/>
            <p:cNvSpPr txBox="true"/>
            <p:nvPr/>
          </p:nvSpPr>
          <p:spPr>
            <a:xfrm>
              <a:off x="0" y="-47625"/>
              <a:ext cx="1872763" cy="420535"/>
            </a:xfrm>
            <a:prstGeom prst="rect">
              <a:avLst/>
            </a:prstGeom>
          </p:spPr>
          <p:txBody>
            <a:bodyPr anchor="ctr" rtlCol="false" tIns="50800" lIns="50800" bIns="50800" rIns="50800"/>
            <a:lstStyle/>
            <a:p>
              <a:pPr algn="ctr">
                <a:lnSpc>
                  <a:spcPts val="3640"/>
                </a:lnSpc>
              </a:pPr>
            </a:p>
          </p:txBody>
        </p:sp>
      </p:grpSp>
      <p:sp>
        <p:nvSpPr>
          <p:cNvPr name="TextBox 8" id="8"/>
          <p:cNvSpPr txBox="true"/>
          <p:nvPr/>
        </p:nvSpPr>
        <p:spPr>
          <a:xfrm rot="0">
            <a:off x="874009" y="718617"/>
            <a:ext cx="13192777"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Exploratory Data Analysis</a:t>
            </a:r>
          </a:p>
        </p:txBody>
      </p:sp>
      <p:sp>
        <p:nvSpPr>
          <p:cNvPr name="TextBox 9" id="9"/>
          <p:cNvSpPr txBox="true"/>
          <p:nvPr/>
        </p:nvSpPr>
        <p:spPr>
          <a:xfrm rot="0">
            <a:off x="3405238" y="1981465"/>
            <a:ext cx="9158840" cy="406224"/>
          </a:xfrm>
          <a:prstGeom prst="rect">
            <a:avLst/>
          </a:prstGeom>
        </p:spPr>
        <p:txBody>
          <a:bodyPr anchor="t" rtlCol="false" tIns="0" lIns="0" bIns="0" rIns="0">
            <a:spAutoFit/>
          </a:bodyPr>
          <a:lstStyle/>
          <a:p>
            <a:pPr algn="ctr" marL="0" indent="0" lvl="0">
              <a:lnSpc>
                <a:spcPts val="3483"/>
              </a:lnSpc>
              <a:spcBef>
                <a:spcPct val="0"/>
              </a:spcBef>
            </a:pPr>
            <a:r>
              <a:rPr lang="en-US" sz="2487">
                <a:solidFill>
                  <a:srgbClr val="101010"/>
                </a:solidFill>
                <a:latin typeface="Montserrat Bold"/>
              </a:rPr>
              <a:t>Categorical Plot of All Features vs. Star Rating</a:t>
            </a:r>
          </a:p>
        </p:txBody>
      </p:sp>
      <p:sp>
        <p:nvSpPr>
          <p:cNvPr name="TextBox 10" id="10"/>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TextBox 3" id="3"/>
          <p:cNvSpPr txBox="true"/>
          <p:nvPr/>
        </p:nvSpPr>
        <p:spPr>
          <a:xfrm rot="0">
            <a:off x="874009" y="718617"/>
            <a:ext cx="13192777"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Exploratory Data Analysis</a:t>
            </a:r>
          </a:p>
        </p:txBody>
      </p:sp>
      <p:sp>
        <p:nvSpPr>
          <p:cNvPr name="TextBox 4" id="4"/>
          <p:cNvSpPr txBox="true"/>
          <p:nvPr/>
        </p:nvSpPr>
        <p:spPr>
          <a:xfrm rot="0">
            <a:off x="874009" y="2098932"/>
            <a:ext cx="15255281" cy="5485130"/>
          </a:xfrm>
          <a:prstGeom prst="rect">
            <a:avLst/>
          </a:prstGeom>
        </p:spPr>
        <p:txBody>
          <a:bodyPr anchor="t" rtlCol="false" tIns="0" lIns="0" bIns="0" rIns="0">
            <a:spAutoFit/>
          </a:bodyPr>
          <a:lstStyle/>
          <a:p>
            <a:pPr algn="l">
              <a:lnSpc>
                <a:spcPts val="3639"/>
              </a:lnSpc>
            </a:pPr>
            <a:r>
              <a:rPr lang="en-US" sz="2599">
                <a:solidFill>
                  <a:srgbClr val="101010"/>
                </a:solidFill>
                <a:latin typeface="Montserrat Bold"/>
              </a:rPr>
              <a:t>Insights:</a:t>
            </a:r>
          </a:p>
          <a:p>
            <a:pPr algn="l">
              <a:lnSpc>
                <a:spcPts val="3639"/>
              </a:lnSpc>
            </a:pPr>
          </a:p>
          <a:p>
            <a:pPr algn="l" marL="431801" indent="-215900" lvl="1">
              <a:lnSpc>
                <a:spcPts val="2800"/>
              </a:lnSpc>
              <a:buFont typeface="Arial"/>
              <a:buChar char="•"/>
            </a:pPr>
            <a:r>
              <a:rPr lang="en-US" sz="2000">
                <a:solidFill>
                  <a:srgbClr val="101010"/>
                </a:solidFill>
                <a:latin typeface="Montserrat"/>
              </a:rPr>
              <a:t>The data frame contains 30 features. Their relationship with the response variables will be evaluated in order to hopefully trim them down if able.</a:t>
            </a:r>
          </a:p>
          <a:p>
            <a:pPr algn="l" marL="431801" indent="-215900" lvl="1">
              <a:lnSpc>
                <a:spcPts val="2800"/>
              </a:lnSpc>
              <a:buFont typeface="Arial"/>
              <a:buChar char="•"/>
            </a:pPr>
            <a:r>
              <a:rPr lang="en-US" sz="2000">
                <a:solidFill>
                  <a:srgbClr val="101010"/>
                </a:solidFill>
                <a:latin typeface="Montserrat"/>
              </a:rPr>
              <a:t>There is no need to clean the data as no nulls were detected for all columns.</a:t>
            </a:r>
          </a:p>
          <a:p>
            <a:pPr algn="l" marL="431801" indent="-215900" lvl="1">
              <a:lnSpc>
                <a:spcPts val="2800"/>
              </a:lnSpc>
              <a:buFont typeface="Arial"/>
              <a:buChar char="•"/>
            </a:pPr>
            <a:r>
              <a:rPr lang="en-US" sz="2000">
                <a:solidFill>
                  <a:srgbClr val="101010"/>
                </a:solidFill>
                <a:latin typeface="Montserrat"/>
              </a:rPr>
              <a:t>All of the features are </a:t>
            </a:r>
            <a:r>
              <a:rPr lang="en-US" sz="2000">
                <a:solidFill>
                  <a:srgbClr val="101010"/>
                </a:solidFill>
                <a:latin typeface="Montserrat Bold"/>
              </a:rPr>
              <a:t>normally distributed</a:t>
            </a:r>
            <a:r>
              <a:rPr lang="en-US" sz="2000">
                <a:solidFill>
                  <a:srgbClr val="101010"/>
                </a:solidFill>
                <a:latin typeface="Montserrat"/>
              </a:rPr>
              <a:t>, which is beneficial for most machine learning models (due to the normality assumption)</a:t>
            </a:r>
          </a:p>
          <a:p>
            <a:pPr algn="l" marL="431801" indent="-215900" lvl="1">
              <a:lnSpc>
                <a:spcPts val="2800"/>
              </a:lnSpc>
              <a:buFont typeface="Arial"/>
              <a:buChar char="•"/>
            </a:pPr>
            <a:r>
              <a:rPr lang="en-US" sz="2000">
                <a:solidFill>
                  <a:srgbClr val="101010"/>
                </a:solidFill>
                <a:latin typeface="Montserrat"/>
              </a:rPr>
              <a:t>Multiple features show </a:t>
            </a:r>
            <a:r>
              <a:rPr lang="en-US" sz="2000">
                <a:solidFill>
                  <a:srgbClr val="101010"/>
                </a:solidFill>
                <a:latin typeface="Montserrat Bold"/>
              </a:rPr>
              <a:t>moderate correlation</a:t>
            </a:r>
            <a:r>
              <a:rPr lang="en-US" sz="2000">
                <a:solidFill>
                  <a:srgbClr val="101010"/>
                </a:solidFill>
                <a:latin typeface="Montserrat"/>
              </a:rPr>
              <a:t> to the </a:t>
            </a:r>
            <a:r>
              <a:rPr lang="en-US" sz="2000">
                <a:solidFill>
                  <a:srgbClr val="101010"/>
                </a:solidFill>
                <a:latin typeface="Montserrat Bold"/>
              </a:rPr>
              <a:t>income</a:t>
            </a:r>
            <a:r>
              <a:rPr lang="en-US" sz="2000">
                <a:solidFill>
                  <a:srgbClr val="101010"/>
                </a:solidFill>
                <a:latin typeface="Montserrat"/>
              </a:rPr>
              <a:t> of a restaurant. This is a good sign since the correlation can help with getting a strong predictive model.</a:t>
            </a:r>
          </a:p>
          <a:p>
            <a:pPr algn="l" marL="431801" indent="-215900" lvl="1">
              <a:lnSpc>
                <a:spcPts val="2800"/>
              </a:lnSpc>
              <a:buFont typeface="Arial"/>
              <a:buChar char="•"/>
            </a:pPr>
            <a:r>
              <a:rPr lang="en-US" sz="2000">
                <a:solidFill>
                  <a:srgbClr val="101010"/>
                </a:solidFill>
                <a:latin typeface="Montserrat"/>
              </a:rPr>
              <a:t>Almost all of the features show </a:t>
            </a:r>
            <a:r>
              <a:rPr lang="en-US" sz="2000">
                <a:solidFill>
                  <a:srgbClr val="101010"/>
                </a:solidFill>
                <a:latin typeface="Montserrat Bold"/>
              </a:rPr>
              <a:t>no clear pattern</a:t>
            </a:r>
            <a:r>
              <a:rPr lang="en-US" sz="2000">
                <a:solidFill>
                  <a:srgbClr val="101010"/>
                </a:solidFill>
                <a:latin typeface="Montserrat"/>
              </a:rPr>
              <a:t> vs the </a:t>
            </a:r>
            <a:r>
              <a:rPr lang="en-US" sz="2000">
                <a:solidFill>
                  <a:srgbClr val="101010"/>
                </a:solidFill>
                <a:latin typeface="Montserrat Bold"/>
              </a:rPr>
              <a:t>star rating</a:t>
            </a:r>
            <a:r>
              <a:rPr lang="en-US" sz="2000">
                <a:solidFill>
                  <a:srgbClr val="101010"/>
                </a:solidFill>
                <a:latin typeface="Montserrat"/>
              </a:rPr>
              <a:t> of a restaurant. For example, regardless of a restaurant’s star rating, its accessibility is the same in general.</a:t>
            </a:r>
          </a:p>
          <a:p>
            <a:pPr algn="l" marL="431801" indent="-215900" lvl="1">
              <a:lnSpc>
                <a:spcPts val="2800"/>
              </a:lnSpc>
              <a:buFont typeface="Arial"/>
              <a:buChar char="•"/>
            </a:pPr>
            <a:r>
              <a:rPr lang="en-US" sz="2000">
                <a:solidFill>
                  <a:srgbClr val="101010"/>
                </a:solidFill>
                <a:latin typeface="Montserrat"/>
              </a:rPr>
              <a:t>Only </a:t>
            </a:r>
            <a:r>
              <a:rPr lang="en-US" sz="2000">
                <a:solidFill>
                  <a:srgbClr val="101010"/>
                </a:solidFill>
                <a:latin typeface="Montserrat Bold"/>
              </a:rPr>
              <a:t>menu diversity</a:t>
            </a:r>
            <a:r>
              <a:rPr lang="en-US" sz="2000">
                <a:solidFill>
                  <a:srgbClr val="101010"/>
                </a:solidFill>
                <a:latin typeface="Montserrat"/>
              </a:rPr>
              <a:t>, </a:t>
            </a:r>
            <a:r>
              <a:rPr lang="en-US" sz="2000">
                <a:solidFill>
                  <a:srgbClr val="101010"/>
                </a:solidFill>
                <a:latin typeface="Montserrat Bold"/>
              </a:rPr>
              <a:t>seasonal options</a:t>
            </a:r>
            <a:r>
              <a:rPr lang="en-US" sz="2000">
                <a:solidFill>
                  <a:srgbClr val="101010"/>
                </a:solidFill>
                <a:latin typeface="Montserrat"/>
              </a:rPr>
              <a:t> and the </a:t>
            </a:r>
            <a:r>
              <a:rPr lang="en-US" sz="2000">
                <a:solidFill>
                  <a:srgbClr val="101010"/>
                </a:solidFill>
                <a:latin typeface="Montserrat Bold"/>
              </a:rPr>
              <a:t>vegetarian options</a:t>
            </a:r>
            <a:r>
              <a:rPr lang="en-US" sz="2000">
                <a:solidFill>
                  <a:srgbClr val="101010"/>
                </a:solidFill>
                <a:latin typeface="Montserrat"/>
              </a:rPr>
              <a:t> features show some potential with trying to predict the </a:t>
            </a:r>
            <a:r>
              <a:rPr lang="en-US" sz="2000">
                <a:solidFill>
                  <a:srgbClr val="101010"/>
                </a:solidFill>
                <a:latin typeface="Montserrat Bold"/>
              </a:rPr>
              <a:t>star rating</a:t>
            </a:r>
            <a:r>
              <a:rPr lang="en-US" sz="2000">
                <a:solidFill>
                  <a:srgbClr val="101010"/>
                </a:solidFill>
                <a:latin typeface="Montserrat"/>
              </a:rPr>
              <a:t> of a restaurant. HOWEVER, we have to consider the possibility of </a:t>
            </a:r>
            <a:r>
              <a:rPr lang="en-US" sz="2000">
                <a:solidFill>
                  <a:srgbClr val="101010"/>
                </a:solidFill>
                <a:latin typeface="Montserrat Bold"/>
              </a:rPr>
              <a:t>collinearity </a:t>
            </a:r>
            <a:r>
              <a:rPr lang="en-US" sz="2000">
                <a:solidFill>
                  <a:srgbClr val="101010"/>
                </a:solidFill>
                <a:latin typeface="Montserrat"/>
              </a:rPr>
              <a:t>between the three since they seem to exhibit moderate correlation to each other as well.</a:t>
            </a:r>
          </a:p>
          <a:p>
            <a:pPr algn="l">
              <a:lnSpc>
                <a:spcPts val="2800"/>
              </a:lnSpc>
            </a:pPr>
          </a:p>
        </p:txBody>
      </p:sp>
      <p:sp>
        <p:nvSpPr>
          <p:cNvPr name="TextBox 5" id="5"/>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23213" y="-2544328"/>
            <a:ext cx="7127106" cy="6191673"/>
          </a:xfrm>
          <a:custGeom>
            <a:avLst/>
            <a:gdLst/>
            <a:ahLst/>
            <a:cxnLst/>
            <a:rect r="r" b="b" t="t" l="l"/>
            <a:pathLst>
              <a:path h="6191673" w="7127106">
                <a:moveTo>
                  <a:pt x="0" y="0"/>
                </a:moveTo>
                <a:lnTo>
                  <a:pt x="7127106" y="0"/>
                </a:lnTo>
                <a:lnTo>
                  <a:pt x="7127106" y="6191673"/>
                </a:lnTo>
                <a:lnTo>
                  <a:pt x="0" y="6191673"/>
                </a:lnTo>
                <a:lnTo>
                  <a:pt x="0" y="0"/>
                </a:lnTo>
                <a:close/>
              </a:path>
            </a:pathLst>
          </a:custGeom>
          <a:blipFill>
            <a:blip r:embed="rId2"/>
            <a:stretch>
              <a:fillRect l="0" t="0" r="0" b="0"/>
            </a:stretch>
          </a:blipFill>
        </p:spPr>
      </p:sp>
      <p:sp>
        <p:nvSpPr>
          <p:cNvPr name="TextBox 3" id="3"/>
          <p:cNvSpPr txBox="true"/>
          <p:nvPr/>
        </p:nvSpPr>
        <p:spPr>
          <a:xfrm rot="0">
            <a:off x="874009" y="718617"/>
            <a:ext cx="13192777" cy="962025"/>
          </a:xfrm>
          <a:prstGeom prst="rect">
            <a:avLst/>
          </a:prstGeom>
        </p:spPr>
        <p:txBody>
          <a:bodyPr anchor="t" rtlCol="false" tIns="0" lIns="0" bIns="0" rIns="0">
            <a:spAutoFit/>
          </a:bodyPr>
          <a:lstStyle/>
          <a:p>
            <a:pPr algn="l" marL="0" indent="0" lvl="0">
              <a:lnSpc>
                <a:spcPts val="7521"/>
              </a:lnSpc>
              <a:spcBef>
                <a:spcPct val="0"/>
              </a:spcBef>
            </a:pPr>
            <a:r>
              <a:rPr lang="en-US" sz="6268">
                <a:solidFill>
                  <a:srgbClr val="101010"/>
                </a:solidFill>
                <a:latin typeface="Montserrat Bold"/>
              </a:rPr>
              <a:t>Exploratory Data Analysis</a:t>
            </a:r>
          </a:p>
        </p:txBody>
      </p:sp>
      <p:sp>
        <p:nvSpPr>
          <p:cNvPr name="TextBox 4" id="4"/>
          <p:cNvSpPr txBox="true"/>
          <p:nvPr/>
        </p:nvSpPr>
        <p:spPr>
          <a:xfrm rot="0">
            <a:off x="874009" y="2108457"/>
            <a:ext cx="15255281" cy="7950200"/>
          </a:xfrm>
          <a:prstGeom prst="rect">
            <a:avLst/>
          </a:prstGeom>
        </p:spPr>
        <p:txBody>
          <a:bodyPr anchor="t" rtlCol="false" tIns="0" lIns="0" bIns="0" rIns="0">
            <a:spAutoFit/>
          </a:bodyPr>
          <a:lstStyle/>
          <a:p>
            <a:pPr algn="l">
              <a:lnSpc>
                <a:spcPts val="2800"/>
              </a:lnSpc>
            </a:pPr>
            <a:r>
              <a:rPr lang="en-US" sz="2000">
                <a:solidFill>
                  <a:srgbClr val="101010"/>
                </a:solidFill>
                <a:latin typeface="Montserrat"/>
              </a:rPr>
              <a:t>Based on these insights gained from the EDA, we came up with the following approaches:</a:t>
            </a:r>
          </a:p>
          <a:p>
            <a:pPr algn="l">
              <a:lnSpc>
                <a:spcPts val="2800"/>
              </a:lnSpc>
            </a:pPr>
          </a:p>
          <a:p>
            <a:pPr algn="l">
              <a:lnSpc>
                <a:spcPts val="3639"/>
              </a:lnSpc>
            </a:pPr>
            <a:r>
              <a:rPr lang="en-US" sz="2599">
                <a:solidFill>
                  <a:srgbClr val="101010"/>
                </a:solidFill>
                <a:latin typeface="Montserrat Bold"/>
              </a:rPr>
              <a:t>Using Feature Selection via Regularization</a:t>
            </a:r>
          </a:p>
          <a:p>
            <a:pPr algn="l" marL="431802" indent="-215901" lvl="1">
              <a:lnSpc>
                <a:spcPts val="2800"/>
              </a:lnSpc>
              <a:buAutoNum type="arabicPeriod" startAt="1"/>
            </a:pPr>
            <a:r>
              <a:rPr lang="en-US" sz="2000">
                <a:solidFill>
                  <a:srgbClr val="101010"/>
                </a:solidFill>
                <a:latin typeface="Montserrat"/>
              </a:rPr>
              <a:t>Train a </a:t>
            </a:r>
            <a:r>
              <a:rPr lang="en-US" sz="2000">
                <a:solidFill>
                  <a:srgbClr val="101010"/>
                </a:solidFill>
                <a:latin typeface="Montserrat Bold"/>
              </a:rPr>
              <a:t>ridge regression</a:t>
            </a:r>
            <a:r>
              <a:rPr lang="en-US" sz="2000">
                <a:solidFill>
                  <a:srgbClr val="101010"/>
                </a:solidFill>
                <a:latin typeface="Montserrat"/>
              </a:rPr>
              <a:t> model and get the best fitted model with hyperparameter tuning via cross validation (using the cv.glmnet() function). Extract the coefficients of each feature.</a:t>
            </a:r>
          </a:p>
          <a:p>
            <a:pPr algn="l" marL="431802" indent="-215901" lvl="1">
              <a:lnSpc>
                <a:spcPts val="2800"/>
              </a:lnSpc>
              <a:buAutoNum type="arabicPeriod" startAt="1"/>
            </a:pPr>
            <a:r>
              <a:rPr lang="en-US" sz="2000">
                <a:solidFill>
                  <a:srgbClr val="101010"/>
                </a:solidFill>
                <a:latin typeface="Montserrat"/>
              </a:rPr>
              <a:t>Train a </a:t>
            </a:r>
            <a:r>
              <a:rPr lang="en-US" sz="2000">
                <a:solidFill>
                  <a:srgbClr val="101010"/>
                </a:solidFill>
                <a:latin typeface="Montserrat Bold"/>
              </a:rPr>
              <a:t>LASSO regression</a:t>
            </a:r>
            <a:r>
              <a:rPr lang="en-US" sz="2000">
                <a:solidFill>
                  <a:srgbClr val="101010"/>
                </a:solidFill>
                <a:latin typeface="Montserrat"/>
              </a:rPr>
              <a:t> model and get the best fitted model with hyperparameter tuning via cross validation. Extract the coefficients of each feature.</a:t>
            </a:r>
          </a:p>
          <a:p>
            <a:pPr algn="l" marL="431802" indent="-215901" lvl="1">
              <a:lnSpc>
                <a:spcPts val="2800"/>
              </a:lnSpc>
              <a:buAutoNum type="arabicPeriod" startAt="1"/>
            </a:pPr>
            <a:r>
              <a:rPr lang="en-US" sz="2000">
                <a:solidFill>
                  <a:srgbClr val="101010"/>
                </a:solidFill>
                <a:latin typeface="Montserrat"/>
              </a:rPr>
              <a:t>Train an </a:t>
            </a:r>
            <a:r>
              <a:rPr lang="en-US" sz="2000">
                <a:solidFill>
                  <a:srgbClr val="101010"/>
                </a:solidFill>
                <a:latin typeface="Montserrat Bold"/>
              </a:rPr>
              <a:t>elastic net </a:t>
            </a:r>
            <a:r>
              <a:rPr lang="en-US" sz="2000">
                <a:solidFill>
                  <a:srgbClr val="101010"/>
                </a:solidFill>
                <a:latin typeface="Montserrat"/>
              </a:rPr>
              <a:t>model and get the best fitted model with hyperparameter tuning via cross validation. Extract the coefficients of each feature.</a:t>
            </a:r>
          </a:p>
          <a:p>
            <a:pPr algn="l" marL="431802" indent="-215901" lvl="1">
              <a:lnSpc>
                <a:spcPts val="2800"/>
              </a:lnSpc>
              <a:buAutoNum type="arabicPeriod" startAt="1"/>
            </a:pPr>
            <a:r>
              <a:rPr lang="en-US" sz="2000">
                <a:solidFill>
                  <a:srgbClr val="101010"/>
                </a:solidFill>
                <a:latin typeface="Montserrat"/>
              </a:rPr>
              <a:t>Compare the cross-validated metric of each regularized models and select the best performing one. The features that have a coefficient greater than 0 will be used for building other models.</a:t>
            </a:r>
          </a:p>
          <a:p>
            <a:pPr algn="l" marL="431802" indent="-215901" lvl="1">
              <a:lnSpc>
                <a:spcPts val="2800"/>
              </a:lnSpc>
              <a:buAutoNum type="arabicPeriod" startAt="1"/>
            </a:pPr>
            <a:r>
              <a:rPr lang="en-US" sz="2000">
                <a:solidFill>
                  <a:srgbClr val="101010"/>
                </a:solidFill>
                <a:latin typeface="Montserrat"/>
              </a:rPr>
              <a:t>Use the regularized models as baseline models for other models to be built. </a:t>
            </a:r>
          </a:p>
          <a:p>
            <a:pPr algn="l">
              <a:lnSpc>
                <a:spcPts val="2800"/>
              </a:lnSpc>
            </a:pPr>
          </a:p>
          <a:p>
            <a:pPr algn="l">
              <a:lnSpc>
                <a:spcPts val="2800"/>
              </a:lnSpc>
            </a:pPr>
            <a:r>
              <a:rPr lang="en-US" sz="2000">
                <a:solidFill>
                  <a:srgbClr val="101010"/>
                </a:solidFill>
                <a:latin typeface="Montserrat Bold"/>
              </a:rPr>
              <a:t>NOTE:</a:t>
            </a:r>
            <a:r>
              <a:rPr lang="en-US" sz="2000">
                <a:solidFill>
                  <a:srgbClr val="101010"/>
                </a:solidFill>
                <a:latin typeface="Montserrat Bold Italics"/>
              </a:rPr>
              <a:t> </a:t>
            </a:r>
            <a:r>
              <a:rPr lang="en-US" sz="2000">
                <a:solidFill>
                  <a:srgbClr val="101010"/>
                </a:solidFill>
                <a:latin typeface="Montserrat Italics"/>
              </a:rPr>
              <a:t>The regularized models will be used both for feature selection and model building, should they have a better performance than the other models to be built.</a:t>
            </a:r>
          </a:p>
          <a:p>
            <a:pPr algn="l">
              <a:lnSpc>
                <a:spcPts val="2800"/>
              </a:lnSpc>
            </a:pPr>
          </a:p>
          <a:p>
            <a:pPr algn="l">
              <a:lnSpc>
                <a:spcPts val="2800"/>
              </a:lnSpc>
            </a:pPr>
          </a:p>
          <a:p>
            <a:pPr algn="l">
              <a:lnSpc>
                <a:spcPts val="3639"/>
              </a:lnSpc>
            </a:pPr>
            <a:r>
              <a:rPr lang="en-US" sz="2599">
                <a:solidFill>
                  <a:srgbClr val="101010"/>
                </a:solidFill>
                <a:latin typeface="Montserrat Bold"/>
              </a:rPr>
              <a:t>Using PCA for Dimensionality Reduction for Factor Analysis</a:t>
            </a:r>
          </a:p>
          <a:p>
            <a:pPr algn="l" marL="431802" indent="-215901" lvl="1">
              <a:lnSpc>
                <a:spcPts val="2800"/>
              </a:lnSpc>
              <a:buAutoNum type="arabicPeriod" startAt="1"/>
            </a:pPr>
            <a:r>
              <a:rPr lang="en-US" sz="2000">
                <a:solidFill>
                  <a:srgbClr val="101010"/>
                </a:solidFill>
                <a:latin typeface="Montserrat"/>
              </a:rPr>
              <a:t>Extract the Principal Components from the raw features set.</a:t>
            </a:r>
          </a:p>
          <a:p>
            <a:pPr algn="l" marL="431802" indent="-215901" lvl="1">
              <a:lnSpc>
                <a:spcPts val="2800"/>
              </a:lnSpc>
              <a:buAutoNum type="arabicPeriod" startAt="1"/>
            </a:pPr>
            <a:r>
              <a:rPr lang="en-US" sz="2000">
                <a:solidFill>
                  <a:srgbClr val="101010"/>
                </a:solidFill>
                <a:latin typeface="Montserrat"/>
              </a:rPr>
              <a:t>Select all of the principal components that fall under the 90% cumulative variance ratio (in descending order)</a:t>
            </a:r>
          </a:p>
          <a:p>
            <a:pPr algn="l" marL="431802" indent="-215901" lvl="1">
              <a:lnSpc>
                <a:spcPts val="2800"/>
              </a:lnSpc>
              <a:buAutoNum type="arabicPeriod" startAt="1"/>
            </a:pPr>
            <a:r>
              <a:rPr lang="en-US" sz="2000">
                <a:solidFill>
                  <a:srgbClr val="101010"/>
                </a:solidFill>
                <a:latin typeface="Montserrat"/>
              </a:rPr>
              <a:t>Use the selected principal components for model building, if applicable.</a:t>
            </a:r>
          </a:p>
          <a:p>
            <a:pPr algn="l">
              <a:lnSpc>
                <a:spcPts val="2800"/>
              </a:lnSpc>
            </a:pPr>
          </a:p>
        </p:txBody>
      </p:sp>
      <p:sp>
        <p:nvSpPr>
          <p:cNvPr name="TextBox 5" id="5"/>
          <p:cNvSpPr txBox="true"/>
          <p:nvPr/>
        </p:nvSpPr>
        <p:spPr>
          <a:xfrm rot="0">
            <a:off x="0" y="9674869"/>
            <a:ext cx="17929036" cy="389256"/>
          </a:xfrm>
          <a:prstGeom prst="rect">
            <a:avLst/>
          </a:prstGeom>
        </p:spPr>
        <p:txBody>
          <a:bodyPr anchor="t" rtlCol="false" tIns="0" lIns="0" bIns="0" rIns="0">
            <a:spAutoFit/>
          </a:bodyPr>
          <a:lstStyle/>
          <a:p>
            <a:pPr algn="r">
              <a:lnSpc>
                <a:spcPts val="3219"/>
              </a:lnSpc>
              <a:spcBef>
                <a:spcPct val="0"/>
              </a:spcBef>
            </a:pPr>
            <a:r>
              <a:rPr lang="en-US" sz="2299">
                <a:solidFill>
                  <a:srgbClr val="000000"/>
                </a:solidFill>
                <a:latin typeface="Montserrat"/>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DAGH1PgdpkY</dc:identifier>
  <dcterms:modified xsi:type="dcterms:W3CDTF">2011-08-01T06:04:30Z</dcterms:modified>
  <cp:revision>1</cp:revision>
  <dc:title>Statistical ML for Restaurant Data</dc:title>
</cp:coreProperties>
</file>